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7" r:id="rId11"/>
    <p:sldId id="276" r:id="rId12"/>
    <p:sldId id="278" r:id="rId13"/>
    <p:sldId id="281" r:id="rId14"/>
    <p:sldId id="279" r:id="rId15"/>
    <p:sldId id="280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316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9" r:id="rId44"/>
    <p:sldId id="310" r:id="rId45"/>
    <p:sldId id="336" r:id="rId46"/>
    <p:sldId id="312" r:id="rId47"/>
    <p:sldId id="313" r:id="rId48"/>
    <p:sldId id="314" r:id="rId49"/>
    <p:sldId id="315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3" r:id="rId66"/>
    <p:sldId id="334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F05E56-0E69-464C-A098-80D3EF9DCA39}">
          <p14:sldIdLst>
            <p14:sldId id="256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6"/>
            <p14:sldId id="278"/>
            <p14:sldId id="281"/>
            <p14:sldId id="279"/>
            <p14:sldId id="280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316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9"/>
            <p14:sldId id="310"/>
            <p14:sldId id="336"/>
            <p14:sldId id="312"/>
            <p14:sldId id="313"/>
            <p14:sldId id="314"/>
            <p14:sldId id="315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3"/>
            <p14:sldId id="334"/>
          </p14:sldIdLst>
        </p14:section>
        <p14:section name="Untitled Section" id="{D8168F38-54EA-46C0-BE6F-17A1D46CED9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1" d="100"/>
          <a:sy n="161" d="100"/>
        </p:scale>
        <p:origin x="174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F33F7-C2D2-4A37-90F3-335C628347A9}"/>
              </a:ext>
            </a:extLst>
          </p:cNvPr>
          <p:cNvSpPr txBox="1">
            <a:spLocks/>
          </p:cNvSpPr>
          <p:nvPr userDrawn="1"/>
        </p:nvSpPr>
        <p:spPr>
          <a:xfrm>
            <a:off x="844138" y="6332599"/>
            <a:ext cx="98238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 your own 2D Game Engine and Create Great Web Games using HTML5, JavaScript, and WebGL (2</a:t>
            </a:r>
            <a:r>
              <a:rPr lang="en-US" baseline="30000" dirty="0"/>
              <a:t>nd</a:t>
            </a:r>
            <a:r>
              <a:rPr lang="en-US" dirty="0"/>
              <a:t> Ed). Sung, Pavleas, Munson, and Pace, 2022.</a:t>
            </a:r>
          </a:p>
        </p:txBody>
      </p:sp>
    </p:spTree>
    <p:extLst>
      <p:ext uri="{BB962C8B-B14F-4D97-AF65-F5344CB8AC3E}">
        <p14:creationId xmlns:p14="http://schemas.microsoft.com/office/powerpoint/2010/main" val="265974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9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6953003" y="6356349"/>
            <a:ext cx="4400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Ch 8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5638181" y="6332538"/>
            <a:ext cx="1085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8519D8-EF53-49CA-8398-8679FCABDC7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DB2EC98-8822-4FDA-96D9-5D199880280C}"/>
              </a:ext>
            </a:extLst>
          </p:cNvPr>
          <p:cNvSpPr txBox="1">
            <a:spLocks/>
          </p:cNvSpPr>
          <p:nvPr userDrawn="1"/>
        </p:nvSpPr>
        <p:spPr>
          <a:xfrm>
            <a:off x="1018307" y="6356348"/>
            <a:ext cx="5394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Build your own 2D Game Engine, 2</a:t>
            </a:r>
            <a:r>
              <a:rPr lang="en-US" baseline="30000" dirty="0"/>
              <a:t>nd</a:t>
            </a:r>
            <a:r>
              <a:rPr lang="en-US" dirty="0"/>
              <a:t> Ed. Sung, Pavleas, Munson, and Pace, 2022.</a:t>
            </a:r>
          </a:p>
        </p:txBody>
      </p:sp>
    </p:spTree>
    <p:extLst>
      <p:ext uri="{BB962C8B-B14F-4D97-AF65-F5344CB8AC3E}">
        <p14:creationId xmlns:p14="http://schemas.microsoft.com/office/powerpoint/2010/main" val="1518626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8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94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8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0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31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444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faculty.washington.edu/ksung/2DGameEngine/BookChapters/Chapter8/8.2.SimpleLightShader/public_html/index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faculty.washington.edu/ksung/2DGameEngine/BookChapters/Chapter8/8.3.MultipleLights/public_html/index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cpetry.github.io/NormalMap-Online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faculty.washington.edu/ksung/2DGameEngine/BookChapters/Chapter8/8.4.NormalMapsAndIlluminationShaders/public_html/index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cpetry.github.io/NormalMap-Onlin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faculty.washington.edu/ksung/2DGameEngine/BookChapters/Chapter8/8.1.GlobalAmbient/public_html/index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Illumination</a:t>
            </a:r>
          </a:p>
        </p:txBody>
      </p:sp>
    </p:spTree>
    <p:extLst>
      <p:ext uri="{BB962C8B-B14F-4D97-AF65-F5344CB8AC3E}">
        <p14:creationId xmlns:p14="http://schemas.microsoft.com/office/powerpoint/2010/main" val="3779246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module: default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engine/resources/default_resources.js</a:t>
            </a:r>
          </a:p>
          <a:p>
            <a:r>
              <a:rPr lang="en-US" dirty="0"/>
              <a:t>Define </a:t>
            </a:r>
            <a:r>
              <a:rPr lang="en-US" dirty="0" err="1"/>
              <a:t>mGlobalAmbientColor</a:t>
            </a:r>
            <a:r>
              <a:rPr lang="en-US" dirty="0"/>
              <a:t>/Intensity</a:t>
            </a:r>
          </a:p>
          <a:p>
            <a:pPr lvl="1"/>
            <a:r>
              <a:rPr lang="en-US" dirty="0"/>
              <a:t>With accessors and setters</a:t>
            </a:r>
          </a:p>
        </p:txBody>
      </p:sp>
    </p:spTree>
    <p:extLst>
      <p:ext uri="{BB962C8B-B14F-4D97-AF65-F5344CB8AC3E}">
        <p14:creationId xmlns:p14="http://schemas.microsoft.com/office/powerpoint/2010/main" val="306490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SimpleShader: to pass global intensity/color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2B24218-BD8D-44C7-B347-7BC8C32AA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Constructor:</a:t>
            </a:r>
          </a:p>
          <a:p>
            <a:pPr lvl="1"/>
            <a:r>
              <a:rPr lang="en-US" dirty="0" err="1"/>
              <a:t>mGlobalAmbientColorRef</a:t>
            </a:r>
            <a:r>
              <a:rPr lang="en-US" dirty="0"/>
              <a:t>   and   </a:t>
            </a:r>
            <a:r>
              <a:rPr lang="en-US" dirty="0" err="1"/>
              <a:t>mGlobalAmbientIntensityRef</a:t>
            </a:r>
            <a:endParaRPr lang="en-US" dirty="0"/>
          </a:p>
          <a:p>
            <a:pPr lvl="1"/>
            <a:r>
              <a:rPr lang="en-US" dirty="0"/>
              <a:t>Make sure to set the references to the shader uniform locations</a:t>
            </a:r>
          </a:p>
          <a:p>
            <a:r>
              <a:rPr lang="en-US" dirty="0"/>
              <a:t>activate()</a:t>
            </a:r>
          </a:p>
          <a:p>
            <a:pPr lvl="1"/>
            <a:r>
              <a:rPr lang="en-US" dirty="0"/>
              <a:t>Pass the global values from CPU to GPU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58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DA7D9-6794-4EC3-B94E-00C4330E6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15" y="4233192"/>
            <a:ext cx="12192000" cy="18829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i="1" dirty="0"/>
              <a:t>Left mouse button</a:t>
            </a:r>
            <a:r>
              <a:rPr lang="en-US" dirty="0"/>
              <a:t>: Increases the global red ambient</a:t>
            </a:r>
          </a:p>
          <a:p>
            <a:pPr lvl="0"/>
            <a:r>
              <a:rPr lang="en-US" i="1" dirty="0"/>
              <a:t>Middle mouse button</a:t>
            </a:r>
            <a:r>
              <a:rPr lang="en-US" dirty="0"/>
              <a:t>: Decreases the global red ambient</a:t>
            </a:r>
          </a:p>
          <a:p>
            <a:pPr lvl="0"/>
            <a:r>
              <a:rPr lang="en-US" i="1" dirty="0"/>
              <a:t>Left/right arrow keys</a:t>
            </a:r>
            <a:r>
              <a:rPr lang="en-US" dirty="0"/>
              <a:t>: Decrease/increase the global ambient intensity</a:t>
            </a:r>
          </a:p>
          <a:p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6995108" y="3744858"/>
            <a:ext cx="2029590" cy="63343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err="1"/>
              <a:t>MyGame.update</a:t>
            </a:r>
            <a:r>
              <a:rPr lang="en-US" sz="2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87086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Color and Intensity (multiplied)</a:t>
            </a:r>
          </a:p>
          <a:p>
            <a:r>
              <a:rPr lang="en-US" dirty="0"/>
              <a:t>Values: </a:t>
            </a:r>
          </a:p>
          <a:p>
            <a:pPr lvl="1"/>
            <a:r>
              <a:rPr lang="en-US" dirty="0"/>
              <a:t>0 to 1 range is “legal”</a:t>
            </a:r>
          </a:p>
          <a:p>
            <a:pPr lvl="1"/>
            <a:r>
              <a:rPr lang="en-US" dirty="0"/>
              <a:t>BUT: can change to </a:t>
            </a:r>
            <a:r>
              <a:rPr lang="en-US" i="1" dirty="0"/>
              <a:t>anything</a:t>
            </a:r>
          </a:p>
          <a:p>
            <a:r>
              <a:rPr lang="en-US" dirty="0"/>
              <a:t>Saturation and Over-saturation</a:t>
            </a:r>
          </a:p>
        </p:txBody>
      </p:sp>
    </p:spTree>
    <p:extLst>
      <p:ext uri="{BB962C8B-B14F-4D97-AF65-F5344CB8AC3E}">
        <p14:creationId xmlns:p14="http://schemas.microsoft.com/office/powerpoint/2010/main" val="2618596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Source: Source of energy!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Observe the lights around us</a:t>
            </a:r>
          </a:p>
          <a:p>
            <a:pPr lvl="1"/>
            <a:r>
              <a:rPr lang="en-US" dirty="0"/>
              <a:t>How to describe </a:t>
            </a:r>
          </a:p>
          <a:p>
            <a:pPr lvl="1"/>
            <a:r>
              <a:rPr lang="en-US" dirty="0"/>
              <a:t>Geometry of the source can be complex!</a:t>
            </a:r>
          </a:p>
          <a:p>
            <a:r>
              <a:rPr lang="en-US" dirty="0"/>
              <a:t>For now, focus on a light bulb (the simplest light source?)</a:t>
            </a:r>
          </a:p>
          <a:p>
            <a:pPr lvl="1"/>
            <a:r>
              <a:rPr lang="en-US" dirty="0"/>
              <a:t>A point light source</a:t>
            </a:r>
          </a:p>
          <a:p>
            <a:r>
              <a:rPr lang="en-US" dirty="0"/>
              <a:t>Later: </a:t>
            </a:r>
          </a:p>
          <a:p>
            <a:pPr lvl="1"/>
            <a:r>
              <a:rPr lang="en-US" dirty="0"/>
              <a:t>The Sun (directional light)</a:t>
            </a:r>
          </a:p>
          <a:p>
            <a:pPr lvl="1"/>
            <a:r>
              <a:rPr lang="en-US" dirty="0"/>
              <a:t>Desk lamp: Spotlight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94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" r="2635"/>
          <a:stretch/>
        </p:blipFill>
        <p:spPr bwMode="auto">
          <a:xfrm>
            <a:off x="4419600" y="808038"/>
            <a:ext cx="77724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work in 3D!</a:t>
            </a:r>
          </a:p>
          <a:p>
            <a:r>
              <a:rPr lang="en-US" dirty="0"/>
              <a:t>Illumination volume</a:t>
            </a:r>
          </a:p>
          <a:p>
            <a:pPr lvl="1"/>
            <a:r>
              <a:rPr lang="en-US" dirty="0"/>
              <a:t>A Sphere</a:t>
            </a:r>
          </a:p>
          <a:p>
            <a:pPr lvl="1"/>
            <a:r>
              <a:rPr lang="en-US" dirty="0"/>
              <a:t>Inside: On</a:t>
            </a:r>
          </a:p>
          <a:p>
            <a:pPr lvl="1"/>
            <a:r>
              <a:rPr lang="en-US" dirty="0"/>
              <a:t>Outside: Off</a:t>
            </a:r>
          </a:p>
          <a:p>
            <a:r>
              <a:rPr lang="en-US" dirty="0"/>
              <a:t>On 2D plane</a:t>
            </a:r>
          </a:p>
          <a:p>
            <a:pPr lvl="1"/>
            <a:r>
              <a:rPr lang="en-US" dirty="0"/>
              <a:t>Illuminates a circle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68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of a light: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 On or Off</a:t>
            </a:r>
          </a:p>
          <a:p>
            <a:r>
              <a:rPr lang="en-US" dirty="0"/>
              <a:t>Light Radius</a:t>
            </a:r>
          </a:p>
          <a:p>
            <a:r>
              <a:rPr lang="en-US" dirty="0"/>
              <a:t>Light position: </a:t>
            </a:r>
          </a:p>
          <a:p>
            <a:pPr lvl="1"/>
            <a:r>
              <a:rPr lang="en-US" dirty="0"/>
              <a:t>In 3D! (with Z! </a:t>
            </a:r>
            <a:r>
              <a:rPr lang="en-US" dirty="0"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Z-value is important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Z == 0 is our world!</a:t>
            </a:r>
          </a:p>
          <a:p>
            <a:r>
              <a:rPr lang="en-US" dirty="0">
                <a:sym typeface="Wingdings" panose="05000000000000000000" pitchFamily="2" charset="2"/>
              </a:rPr>
              <a:t>Light Color</a:t>
            </a:r>
          </a:p>
          <a:p>
            <a:r>
              <a:rPr lang="en-US" dirty="0">
                <a:sym typeface="Wingdings" panose="05000000000000000000" pitchFamily="2" charset="2"/>
              </a:rPr>
              <a:t>All in Fragment </a:t>
            </a:r>
            <a:r>
              <a:rPr lang="en-US" dirty="0" err="1">
                <a:sym typeface="Wingdings" panose="05000000000000000000" pitchFamily="2" charset="2"/>
              </a:rPr>
              <a:t>Shader</a:t>
            </a:r>
            <a:r>
              <a:rPr lang="en-US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Only changes pixel value!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06" y="1320800"/>
            <a:ext cx="715481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939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388965-39D0-4CA5-8E6C-F79B54E33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78" y="1097252"/>
            <a:ext cx="5826993" cy="5008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 parameters in </a:t>
            </a:r>
            <a:br>
              <a:rPr lang="en-US" dirty="0"/>
            </a:br>
            <a:r>
              <a:rPr lang="en-US" dirty="0"/>
              <a:t>    Fragment </a:t>
            </a:r>
            <a:r>
              <a:rPr lang="en-US" dirty="0" err="1"/>
              <a:t>Shader</a:t>
            </a:r>
            <a:r>
              <a:rPr lang="en-US" dirty="0"/>
              <a:t> only</a:t>
            </a:r>
          </a:p>
          <a:p>
            <a:pPr lvl="6"/>
            <a:endParaRPr lang="en-US" dirty="0"/>
          </a:p>
          <a:p>
            <a:r>
              <a:rPr lang="en-US" dirty="0"/>
              <a:t>Use same </a:t>
            </a:r>
            <a:r>
              <a:rPr lang="en-US" dirty="0" err="1"/>
              <a:t>TextureVS</a:t>
            </a:r>
            <a:br>
              <a:rPr lang="en-US" dirty="0"/>
            </a:br>
            <a:r>
              <a:rPr lang="en-US" dirty="0"/>
              <a:t>   (why not </a:t>
            </a:r>
            <a:r>
              <a:rPr lang="en-US" dirty="0" err="1"/>
              <a:t>SimpleVS</a:t>
            </a:r>
            <a:r>
              <a:rPr lang="en-US" dirty="0"/>
              <a:t>?)</a:t>
            </a:r>
          </a:p>
          <a:p>
            <a:pPr lvl="5"/>
            <a:endParaRPr lang="en-US" dirty="0"/>
          </a:p>
          <a:p>
            <a:r>
              <a:rPr lang="en-US" dirty="0" err="1"/>
              <a:t>LightShader</a:t>
            </a:r>
            <a:r>
              <a:rPr lang="en-US" dirty="0"/>
              <a:t>/</a:t>
            </a:r>
            <a:r>
              <a:rPr lang="en-US" dirty="0" err="1"/>
              <a:t>LightRenderable</a:t>
            </a:r>
            <a:br>
              <a:rPr lang="en-US" dirty="0"/>
            </a:br>
            <a:r>
              <a:rPr lang="en-US" dirty="0"/>
              <a:t>    to support light parameters</a:t>
            </a:r>
          </a:p>
        </p:txBody>
      </p:sp>
    </p:spTree>
    <p:extLst>
      <p:ext uri="{BB962C8B-B14F-4D97-AF65-F5344CB8AC3E}">
        <p14:creationId xmlns:p14="http://schemas.microsoft.com/office/powerpoint/2010/main" val="2800096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i="1" dirty="0"/>
              <a:t>WASD keys</a:t>
            </a:r>
            <a:r>
              <a:rPr lang="en-US" b="1" dirty="0"/>
              <a:t>:</a:t>
            </a:r>
            <a:r>
              <a:rPr lang="en-US" dirty="0"/>
              <a:t> hero </a:t>
            </a:r>
          </a:p>
          <a:p>
            <a:pPr lvl="0"/>
            <a:r>
              <a:rPr lang="en-US" b="1" i="1" dirty="0"/>
              <a:t>WASD keys + LMB</a:t>
            </a:r>
            <a:r>
              <a:rPr lang="en-US" b="1" dirty="0"/>
              <a:t>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hero and light</a:t>
            </a:r>
          </a:p>
          <a:p>
            <a:pPr lvl="0"/>
            <a:r>
              <a:rPr lang="en-US" b="1" i="1" dirty="0"/>
              <a:t>Left/right arrow key</a:t>
            </a:r>
            <a:r>
              <a:rPr lang="en-US" b="1" dirty="0"/>
              <a:t>: </a:t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dirty="0"/>
              <a:t>light intensity </a:t>
            </a:r>
          </a:p>
          <a:p>
            <a:pPr lvl="0"/>
            <a:r>
              <a:rPr lang="en-US" b="1" i="1" dirty="0"/>
              <a:t>Z/X key</a:t>
            </a:r>
            <a:r>
              <a:rPr lang="en-US" b="1" dirty="0"/>
              <a:t>:</a:t>
            </a:r>
            <a:r>
              <a:rPr lang="en-US" dirty="0"/>
              <a:t> light Z position</a:t>
            </a:r>
          </a:p>
          <a:p>
            <a:pPr lvl="0"/>
            <a:r>
              <a:rPr lang="en-US" b="1" i="1" dirty="0"/>
              <a:t>C/V key</a:t>
            </a:r>
            <a:r>
              <a:rPr lang="en-US" b="1" dirty="0"/>
              <a:t>:</a:t>
            </a:r>
            <a:r>
              <a:rPr lang="en-US" dirty="0"/>
              <a:t> light radius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8.2: Simple Light </a:t>
            </a:r>
            <a:r>
              <a:rPr lang="en-US" dirty="0" err="1"/>
              <a:t>Shader</a:t>
            </a:r>
            <a:r>
              <a:rPr lang="en-US" dirty="0"/>
              <a:t> Project</a:t>
            </a:r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17" y="1676399"/>
            <a:ext cx="6219208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2394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8.2: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understand how to simulate the illumination effects from a point light</a:t>
            </a:r>
          </a:p>
          <a:p>
            <a:pPr lvl="0"/>
            <a:r>
              <a:rPr lang="en-US" dirty="0"/>
              <a:t>experience illumination results from a point light</a:t>
            </a:r>
          </a:p>
          <a:p>
            <a:pPr lvl="0"/>
            <a:r>
              <a:rPr lang="en-US" dirty="0"/>
              <a:t>implement a GLSL shader that supports point light illumination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82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Chapter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Understand the parameters of simple illumination models</a:t>
            </a:r>
          </a:p>
          <a:p>
            <a:pPr lvl="0"/>
            <a:r>
              <a:rPr lang="en-US" dirty="0"/>
              <a:t>Define infrastructure supports for working with multiple light sources</a:t>
            </a:r>
          </a:p>
          <a:p>
            <a:pPr lvl="0"/>
            <a:r>
              <a:rPr lang="en-US" dirty="0"/>
              <a:t>Understand the basics of diffuse reflection and normal mapping </a:t>
            </a:r>
          </a:p>
          <a:p>
            <a:pPr lvl="0"/>
            <a:r>
              <a:rPr lang="en-US" dirty="0"/>
              <a:t>Understand the basics of specular reflection and the Phong illumination model</a:t>
            </a:r>
          </a:p>
          <a:p>
            <a:pPr lvl="0"/>
            <a:r>
              <a:rPr lang="en-US" dirty="0"/>
              <a:t>Implement GLSL </a:t>
            </a:r>
            <a:r>
              <a:rPr lang="en-US" dirty="0" err="1"/>
              <a:t>shaders</a:t>
            </a:r>
            <a:r>
              <a:rPr lang="en-US" dirty="0"/>
              <a:t> to simulate diffuse and specular reflection and the Phong illumination model</a:t>
            </a:r>
          </a:p>
          <a:p>
            <a:pPr lvl="0"/>
            <a:r>
              <a:rPr lang="en-US" dirty="0"/>
              <a:t>Create and manipulate point, directional, and spotlights</a:t>
            </a:r>
          </a:p>
          <a:p>
            <a:pPr lvl="0"/>
            <a:r>
              <a:rPr lang="en-US" dirty="0"/>
              <a:t>Simulate shadows with the </a:t>
            </a:r>
            <a:r>
              <a:rPr lang="en-US" dirty="0" err="1"/>
              <a:t>WebGL</a:t>
            </a:r>
            <a:r>
              <a:rPr lang="en-US" dirty="0"/>
              <a:t> stencil buffer</a:t>
            </a:r>
          </a:p>
        </p:txBody>
      </p:sp>
    </p:spTree>
    <p:extLst>
      <p:ext uri="{BB962C8B-B14F-4D97-AF65-F5344CB8AC3E}">
        <p14:creationId xmlns:p14="http://schemas.microsoft.com/office/powerpoint/2010/main" val="1712330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GLSL Fragment Shader: </a:t>
            </a:r>
            <a:r>
              <a:rPr lang="en-US" dirty="0" err="1"/>
              <a:t>light_fs.glsl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parameters</a:t>
            </a:r>
          </a:p>
          <a:p>
            <a:r>
              <a:rPr lang="en-US" dirty="0"/>
              <a:t>WATCH OUT!!</a:t>
            </a:r>
          </a:p>
          <a:p>
            <a:pPr lvl="1"/>
            <a:r>
              <a:rPr lang="en-US" dirty="0"/>
              <a:t>Position and radius</a:t>
            </a:r>
          </a:p>
          <a:p>
            <a:pPr lvl="1"/>
            <a:r>
              <a:rPr lang="en-US" dirty="0"/>
              <a:t>Values in pixel space!!?</a:t>
            </a:r>
          </a:p>
          <a:p>
            <a:pPr lvl="1"/>
            <a:r>
              <a:rPr lang="en-US" dirty="0"/>
              <a:t>You will see later!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338" y="1648884"/>
            <a:ext cx="55721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577113" y="3551573"/>
            <a:ext cx="5370285" cy="520893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19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LightFS</a:t>
            </a:r>
            <a:r>
              <a:rPr lang="en-US" dirty="0"/>
              <a:t>: the main()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83" y="1448858"/>
            <a:ext cx="9410700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6755068" y="2432380"/>
            <a:ext cx="1296731" cy="443973"/>
          </a:xfrm>
          <a:prstGeom prst="wedgeRoundRectCallout">
            <a:avLst>
              <a:gd name="adj1" fmla="val -25088"/>
              <a:gd name="adj2" fmla="val 11256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Current pixel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43315" y="3115733"/>
            <a:ext cx="6352418" cy="237067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7974269" y="3617713"/>
            <a:ext cx="2312731" cy="443973"/>
          </a:xfrm>
          <a:prstGeom prst="wedgeRoundRectCallout">
            <a:avLst>
              <a:gd name="adj1" fmla="val -39452"/>
              <a:gd name="adj2" fmla="val -110560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Results in units of pixels</a:t>
            </a:r>
          </a:p>
        </p:txBody>
      </p:sp>
    </p:spTree>
    <p:extLst>
      <p:ext uri="{BB962C8B-B14F-4D97-AF65-F5344CB8AC3E}">
        <p14:creationId xmlns:p14="http://schemas.microsoft.com/office/powerpoint/2010/main" val="336194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the Light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One-to-one of the Fragment </a:t>
            </a:r>
            <a:r>
              <a:rPr lang="en-US" dirty="0" err="1"/>
              <a:t>Shader</a:t>
            </a:r>
            <a:r>
              <a:rPr lang="en-US" dirty="0"/>
              <a:t> parameters</a:t>
            </a:r>
          </a:p>
          <a:p>
            <a:r>
              <a:rPr lang="en-US" dirty="0"/>
              <a:t>Define: light_shader.js to </a:t>
            </a:r>
          </a:p>
          <a:p>
            <a:pPr lvl="1"/>
            <a:r>
              <a:rPr lang="en-US" dirty="0"/>
              <a:t>pass this information (of a light) to the Fragment Shader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Boring: setter/getter not shown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995D4-7CA2-4F07-8082-99C7A54D6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" t="6793" r="4189" b="2273"/>
          <a:stretch/>
        </p:blipFill>
        <p:spPr>
          <a:xfrm>
            <a:off x="2321626" y="3158835"/>
            <a:ext cx="7974280" cy="21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30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9A5518D-6064-4011-9674-B6C50C4C3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4" y="1620053"/>
            <a:ext cx="7738938" cy="32014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6AA727-B6BB-4A58-8CF6-01D0FDFF9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8"/>
          <a:stretch/>
        </p:blipFill>
        <p:spPr>
          <a:xfrm>
            <a:off x="7582921" y="1382977"/>
            <a:ext cx="4373740" cy="4631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light_shader.js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9355" y="2574182"/>
            <a:ext cx="6352418" cy="376136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4897802" y="638202"/>
            <a:ext cx="2312731" cy="885963"/>
          </a:xfrm>
          <a:prstGeom prst="wedgeRoundRectCallout">
            <a:avLst>
              <a:gd name="adj1" fmla="val -55996"/>
              <a:gd name="adj2" fmla="val 16457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Job: send the content to the Fragment Shader!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745408" y="5322138"/>
            <a:ext cx="2312731" cy="885963"/>
          </a:xfrm>
          <a:prstGeom prst="wedgeRoundRectCallout">
            <a:avLst>
              <a:gd name="adj1" fmla="val -35577"/>
              <a:gd name="adj2" fmla="val -92889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Connection to the attributes in the FS!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27972" y="3941589"/>
            <a:ext cx="5839825" cy="97578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5796354" y="5330408"/>
            <a:ext cx="2312731" cy="885963"/>
          </a:xfrm>
          <a:prstGeom prst="wedgeRoundRectCallout">
            <a:avLst>
              <a:gd name="adj1" fmla="val 100193"/>
              <a:gd name="adj2" fmla="val -2940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Connection to the attributes in the FS!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143874" y="2762250"/>
            <a:ext cx="1806991" cy="885825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086850" y="4894459"/>
            <a:ext cx="962024" cy="97578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4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1A4831-81DB-4245-87E3-D2D118D5E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68" y="1652927"/>
            <a:ext cx="5652839" cy="19760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LightShader.activateShader</a:t>
            </a:r>
            <a:r>
              <a:rPr lang="en-US" dirty="0"/>
              <a:t>()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02744" y="1919592"/>
            <a:ext cx="4523340" cy="376136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45928" y="2624447"/>
            <a:ext cx="2945122" cy="258982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615114" y="434971"/>
            <a:ext cx="2831100" cy="3114652"/>
            <a:chOff x="8615114" y="434971"/>
            <a:chExt cx="2831100" cy="3114652"/>
          </a:xfrm>
        </p:grpSpPr>
        <p:pic>
          <p:nvPicPr>
            <p:cNvPr id="9" name="Picture 8" descr="8-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3" t="27868" r="31999"/>
            <a:stretch/>
          </p:blipFill>
          <p:spPr bwMode="auto">
            <a:xfrm>
              <a:off x="8615114" y="434971"/>
              <a:ext cx="2831100" cy="311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8615114" y="1465634"/>
              <a:ext cx="2091797" cy="1044102"/>
            </a:xfrm>
            <a:prstGeom prst="rect">
              <a:avLst/>
            </a:prstGeom>
            <a:solidFill>
              <a:schemeClr val="bg1">
                <a:lumMod val="65000"/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88733E-E378-4133-8149-58E7FDE569C9}"/>
              </a:ext>
            </a:extLst>
          </p:cNvPr>
          <p:cNvGrpSpPr/>
          <p:nvPr/>
        </p:nvGrpSpPr>
        <p:grpSpPr>
          <a:xfrm>
            <a:off x="3815567" y="3756052"/>
            <a:ext cx="6176158" cy="2814290"/>
            <a:chOff x="4434692" y="3795813"/>
            <a:chExt cx="6176158" cy="281429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3C9093A-1352-4886-95DF-91CEFC575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4692" y="3795813"/>
              <a:ext cx="6176158" cy="2814290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5153891" y="4702629"/>
              <a:ext cx="5266706" cy="441799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ounded Rectangular Callout 12"/>
          <p:cNvSpPr/>
          <p:nvPr/>
        </p:nvSpPr>
        <p:spPr>
          <a:xfrm>
            <a:off x="1923485" y="5012513"/>
            <a:ext cx="2312731" cy="885963"/>
          </a:xfrm>
          <a:prstGeom prst="wedgeRoundRectCallout">
            <a:avLst>
              <a:gd name="adj1" fmla="val 62296"/>
              <a:gd name="adj2" fmla="val -7373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All positions and size in pixel space!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01125" y="2762250"/>
            <a:ext cx="990600" cy="828674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0096500" y="2676524"/>
            <a:ext cx="1028700" cy="904875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FFE52B-6A87-4365-B852-982259E40CE7}"/>
              </a:ext>
            </a:extLst>
          </p:cNvPr>
          <p:cNvCxnSpPr>
            <a:cxnSpLocks/>
          </p:cNvCxnSpPr>
          <p:nvPr/>
        </p:nvCxnSpPr>
        <p:spPr>
          <a:xfrm>
            <a:off x="5326084" y="2113361"/>
            <a:ext cx="3627911" cy="744241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7EC500-6021-48E3-9A21-69F5224C2AA9}"/>
              </a:ext>
            </a:extLst>
          </p:cNvPr>
          <p:cNvCxnSpPr>
            <a:cxnSpLocks/>
          </p:cNvCxnSpPr>
          <p:nvPr/>
        </p:nvCxnSpPr>
        <p:spPr>
          <a:xfrm flipV="1">
            <a:off x="5326084" y="1817715"/>
            <a:ext cx="3288306" cy="248021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474858-D445-4302-981B-1A2B63A24898}"/>
              </a:ext>
            </a:extLst>
          </p:cNvPr>
          <p:cNvCxnSpPr>
            <a:cxnSpLocks/>
          </p:cNvCxnSpPr>
          <p:nvPr/>
        </p:nvCxnSpPr>
        <p:spPr>
          <a:xfrm>
            <a:off x="4138180" y="2757758"/>
            <a:ext cx="891919" cy="918892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C4DD69-AE13-4F27-B920-EFA3819A881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9775486" y="3581399"/>
            <a:ext cx="835364" cy="2148445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11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5" grpId="0" animBg="1"/>
      <p:bldP spid="15" grpId="1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DCA4BB-FDEB-4F93-8D04-F6E6CEB7E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20" y="1613065"/>
            <a:ext cx="7477125" cy="289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LightRenderable</a:t>
            </a:r>
            <a:r>
              <a:rPr lang="en-US" dirty="0"/>
              <a:t>: for Game Programmer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 err="1"/>
              <a:t>mLight</a:t>
            </a:r>
            <a:r>
              <a:rPr lang="en-US" dirty="0"/>
              <a:t>: is the only addition to </a:t>
            </a:r>
            <a:r>
              <a:rPr lang="en-US" dirty="0" err="1"/>
              <a:t>SpriteAnimateRenderable</a:t>
            </a:r>
            <a:r>
              <a:rPr lang="en-US" dirty="0"/>
              <a:t>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2248" y="3382850"/>
            <a:ext cx="3645725" cy="80914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1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7EC6E1-F648-48B6-95BE-D2F43FC8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484" y="3410749"/>
            <a:ext cx="6610350" cy="30821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LightRenderable</a:t>
            </a:r>
            <a:r>
              <a:rPr lang="en-US" dirty="0"/>
              <a:t>: draw and </a:t>
            </a:r>
            <a:r>
              <a:rPr lang="en-US" dirty="0" err="1"/>
              <a:t>setLight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Draw: sets the light and camera (for to DC transform)</a:t>
            </a:r>
          </a:p>
          <a:p>
            <a:r>
              <a:rPr lang="en-US" dirty="0"/>
              <a:t>Remember: 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 err="1"/>
              <a:t>LightShader</a:t>
            </a:r>
            <a:r>
              <a:rPr lang="en-US" dirty="0"/>
              <a:t> is shared!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730991" y="3525725"/>
            <a:ext cx="6208656" cy="103440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7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6A4EEB-5524-43AD-93F1-3894956DB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3375933"/>
            <a:ext cx="8220075" cy="2457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core/shader_resoruces.js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</a:t>
            </a:r>
            <a:r>
              <a:rPr lang="en-US" dirty="0" err="1"/>
              <a:t>mLightShader</a:t>
            </a:r>
            <a:endParaRPr lang="en-US" dirty="0"/>
          </a:p>
          <a:p>
            <a:pPr lvl="1"/>
            <a:r>
              <a:rPr lang="en-US" dirty="0"/>
              <a:t>With getter/access for engine-wide sharing</a:t>
            </a:r>
          </a:p>
          <a:p>
            <a:r>
              <a:rPr lang="en-US" dirty="0"/>
              <a:t>Note: re-use </a:t>
            </a:r>
            <a:r>
              <a:rPr lang="en-US" dirty="0" err="1"/>
              <a:t>kTextureVS</a:t>
            </a:r>
            <a:r>
              <a:rPr lang="en-US" dirty="0"/>
              <a:t>!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480954" y="5034587"/>
            <a:ext cx="6882740" cy="433999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8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325" y="1266824"/>
            <a:ext cx="6137450" cy="3059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Space!! (From WC)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24675" cy="4351338"/>
              </a:xfrm>
            </p:spPr>
            <p:txBody>
              <a:bodyPr>
                <a:normAutofit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Invert: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𝑊𝐶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𝑚𝑖𝑛𝑊𝐶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×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𝑤𝑐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𝐷𝐶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𝑊𝐶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𝑚𝑖𝑛𝑊𝐶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)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𝑤𝑐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24675" cy="4351338"/>
              </a:xfrm>
              <a:blipFill rotWithShape="1">
                <a:blip r:embed="rId3"/>
                <a:stretch>
                  <a:fillRect l="-1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997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F7E0A2-1E9B-4A67-B05C-1430D6D2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63" y="4150488"/>
            <a:ext cx="9436925" cy="2485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823050-B54B-4C66-BE07-BEE6517F3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600" y="1286162"/>
            <a:ext cx="5542760" cy="2603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in Pixel Space!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per-object re-computation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60" y="2285040"/>
            <a:ext cx="31432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6"/>
          <p:cNvSpPr txBox="1">
            <a:spLocks/>
          </p:cNvSpPr>
          <p:nvPr/>
        </p:nvSpPr>
        <p:spPr>
          <a:xfrm>
            <a:off x="4074173" y="2777165"/>
            <a:ext cx="2029590" cy="63343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camera_main.js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6772276" y="3816351"/>
                <a:ext cx="4133850" cy="1593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𝑊𝐶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</a:rPr>
                            <m:t>𝑚𝑖𝑛𝑊𝐶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/>
                        </a:rPr>
                        <m:t>)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/>
                                </a:rPr>
                                <m:t>𝑤𝑐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𝐷𝐶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𝑊𝐶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𝑚𝑖𝑛𝑊𝐶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)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𝑤𝑐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6" y="3816351"/>
                <a:ext cx="4133850" cy="15938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7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Math formulation: of energy transfer</a:t>
            </a:r>
          </a:p>
          <a:p>
            <a:pPr lvl="1"/>
            <a:r>
              <a:rPr lang="en-US" dirty="0"/>
              <a:t>to compute final color for an scene</a:t>
            </a:r>
          </a:p>
          <a:p>
            <a:pPr lvl="1"/>
            <a:r>
              <a:rPr lang="en-US" dirty="0"/>
              <a:t>Direct illumination: energy received from the source (light source)</a:t>
            </a:r>
          </a:p>
          <a:p>
            <a:pPr lvl="1"/>
            <a:r>
              <a:rPr lang="en-US" dirty="0"/>
              <a:t>Indirect (global) illumination: energy received from reflection</a:t>
            </a:r>
          </a:p>
          <a:p>
            <a:r>
              <a:rPr lang="en-US" dirty="0"/>
              <a:t>Important for games:</a:t>
            </a:r>
          </a:p>
          <a:p>
            <a:pPr lvl="1"/>
            <a:r>
              <a:rPr lang="en-US" dirty="0"/>
              <a:t>Basic aesthetic</a:t>
            </a:r>
          </a:p>
          <a:p>
            <a:pPr lvl="1"/>
            <a:r>
              <a:rPr lang="en-US" dirty="0"/>
              <a:t>Support dramatic effects:</a:t>
            </a:r>
          </a:p>
          <a:p>
            <a:pPr lvl="2"/>
            <a:r>
              <a:rPr lang="en-US" dirty="0"/>
              <a:t>Sense of Horror: Dark surrounding with only a torch light</a:t>
            </a:r>
          </a:p>
          <a:p>
            <a:pPr lvl="2"/>
            <a:r>
              <a:rPr lang="en-US" dirty="0"/>
              <a:t>Sense of Danger: flickering of red emergency lights</a:t>
            </a:r>
          </a:p>
          <a:p>
            <a:r>
              <a:rPr lang="en-US" dirty="0"/>
              <a:t>Realism: Only as important as games required</a:t>
            </a:r>
          </a:p>
          <a:p>
            <a:pPr lvl="1"/>
            <a:r>
              <a:rPr lang="en-US" dirty="0"/>
              <a:t>Surreal: e.g., negative light source (possible)!</a:t>
            </a:r>
          </a:p>
        </p:txBody>
      </p:sp>
    </p:spTree>
    <p:extLst>
      <p:ext uri="{BB962C8B-B14F-4D97-AF65-F5344CB8AC3E}">
        <p14:creationId xmlns:p14="http://schemas.microsoft.com/office/powerpoint/2010/main" val="2490569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camera_xform.js: transform support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09" y="5389562"/>
            <a:ext cx="61150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29" y="2630487"/>
            <a:ext cx="102774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63" y="4459816"/>
            <a:ext cx="5553075" cy="762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7353299" y="1749425"/>
                <a:ext cx="4486275" cy="13557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𝑊𝐶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</a:rPr>
                            <m:t>𝑚𝑖𝑛𝑊𝐶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/>
                        </a:rPr>
                        <m:t>)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/>
                                </a:rPr>
                                <m:t>𝑤𝑐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𝐷𝐶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𝑊𝐶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𝑚𝑖𝑛𝑊𝐶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)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𝑤𝑐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3299" y="1749425"/>
                <a:ext cx="4486275" cy="1355725"/>
              </a:xfrm>
              <a:prstGeom prst="rect">
                <a:avLst/>
              </a:prstGeom>
              <a:blipFill rotWithShape="1">
                <a:blip r:embed="rId5"/>
                <a:stretch>
                  <a:fillRect t="-44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57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57" y="231310"/>
            <a:ext cx="10515600" cy="1325563"/>
          </a:xfrm>
        </p:spPr>
        <p:txBody>
          <a:bodyPr/>
          <a:lstStyle/>
          <a:p>
            <a:r>
              <a:rPr lang="en-US" dirty="0"/>
              <a:t>Objects in </a:t>
            </a:r>
            <a:r>
              <a:rPr lang="en-US" dirty="0" err="1"/>
              <a:t>MyGame</a:t>
            </a:r>
            <a:r>
              <a:rPr lang="en-US" dirty="0"/>
              <a:t> 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Hero: reference </a:t>
            </a:r>
            <a:br>
              <a:rPr lang="en-US" dirty="0"/>
            </a:br>
            <a:r>
              <a:rPr lang="en-US" dirty="0"/>
              <a:t>to </a:t>
            </a:r>
            <a:r>
              <a:rPr lang="en-US" dirty="0" err="1"/>
              <a:t>LightRenderable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Minion: also reference</a:t>
            </a:r>
            <a:br>
              <a:rPr lang="en-US" dirty="0"/>
            </a:br>
            <a:r>
              <a:rPr lang="en-US" dirty="0"/>
              <a:t>to </a:t>
            </a:r>
            <a:r>
              <a:rPr lang="en-US" dirty="0" err="1"/>
              <a:t>LightRenderable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LightRenderable</a:t>
            </a:r>
            <a:r>
              <a:rPr lang="en-US" dirty="0"/>
              <a:t>: subclass from </a:t>
            </a:r>
            <a:r>
              <a:rPr lang="en-US" dirty="0" err="1"/>
              <a:t>SpriteAnimateRenderable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Light shine on animated object!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2E4DE-408A-4D8D-8A6E-0D46E7AFB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765" y="1556873"/>
            <a:ext cx="6172015" cy="1288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A1752-7788-4F05-925D-52E0F0CC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963" y="3249573"/>
            <a:ext cx="6798447" cy="15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45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light with </a:t>
            </a:r>
            <a:r>
              <a:rPr lang="en-US" dirty="0" err="1"/>
              <a:t>MyGme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light to Hero and Left-Minion</a:t>
            </a:r>
          </a:p>
          <a:p>
            <a:r>
              <a:rPr lang="en-US" dirty="0"/>
              <a:t>BUT not Right-Minion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2255"/>
          <a:stretch/>
        </p:blipFill>
        <p:spPr>
          <a:xfrm>
            <a:off x="2453403" y="2909025"/>
            <a:ext cx="8524875" cy="2184537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EDF0D87-CBE9-4D32-884C-394644A0EAFC}"/>
              </a:ext>
            </a:extLst>
          </p:cNvPr>
          <p:cNvSpPr txBox="1">
            <a:spLocks/>
          </p:cNvSpPr>
          <p:nvPr/>
        </p:nvSpPr>
        <p:spPr>
          <a:xfrm>
            <a:off x="8787741" y="2034083"/>
            <a:ext cx="2134918" cy="98225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my_game_main.js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err="1"/>
              <a:t>init</a:t>
            </a:r>
            <a:r>
              <a:rPr lang="en-US" sz="2000" dirty="0"/>
              <a:t>() function</a:t>
            </a:r>
          </a:p>
        </p:txBody>
      </p:sp>
    </p:spTree>
    <p:extLst>
      <p:ext uri="{BB962C8B-B14F-4D97-AF65-F5344CB8AC3E}">
        <p14:creationId xmlns:p14="http://schemas.microsoft.com/office/powerpoint/2010/main" val="1468240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i="1" dirty="0"/>
              <a:t>WASD keys</a:t>
            </a:r>
            <a:r>
              <a:rPr lang="en-US" b="1" dirty="0"/>
              <a:t> + LMB:</a:t>
            </a:r>
          </a:p>
          <a:p>
            <a:pPr lvl="1"/>
            <a:r>
              <a:rPr lang="en-US" dirty="0"/>
              <a:t>Move to Left-Minion</a:t>
            </a:r>
            <a:r>
              <a:rPr lang="en-US" dirty="0">
                <a:sym typeface="Wingdings" panose="05000000000000000000" pitchFamily="2" charset="2"/>
              </a:rPr>
              <a:t> Illuminated!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Move to Right-Minion, not illuminated (no light)!</a:t>
            </a:r>
            <a:endParaRPr lang="en-US" dirty="0"/>
          </a:p>
          <a:p>
            <a:pPr lvl="0"/>
            <a:r>
              <a:rPr lang="en-US" b="1" i="1" dirty="0"/>
              <a:t>Left/right arrow key</a:t>
            </a:r>
            <a:r>
              <a:rPr lang="en-US" b="1" dirty="0"/>
              <a:t>: </a:t>
            </a:r>
            <a:r>
              <a:rPr lang="en-US" dirty="0"/>
              <a:t>observe light increase/decrease</a:t>
            </a:r>
            <a:endParaRPr lang="en-US" b="1" dirty="0"/>
          </a:p>
          <a:p>
            <a:pPr lvl="0"/>
            <a:r>
              <a:rPr lang="en-US" b="1" i="1" dirty="0"/>
              <a:t>Z/X key</a:t>
            </a:r>
            <a:r>
              <a:rPr lang="en-US" b="1" dirty="0"/>
              <a:t>:</a:t>
            </a:r>
            <a:r>
              <a:rPr lang="en-US" dirty="0"/>
              <a:t> light Z position</a:t>
            </a:r>
          </a:p>
          <a:p>
            <a:pPr lvl="1"/>
            <a:r>
              <a:rPr lang="en-US" dirty="0"/>
              <a:t>Can move light to the negative plane!</a:t>
            </a:r>
          </a:p>
          <a:p>
            <a:pPr lvl="1"/>
            <a:r>
              <a:rPr lang="en-US" dirty="0"/>
              <a:t>There is a max illuminated circle size (radius of the light)</a:t>
            </a:r>
          </a:p>
          <a:p>
            <a:pPr lvl="0"/>
            <a:r>
              <a:rPr lang="en-US" b="1" i="1" dirty="0"/>
              <a:t>C/V key</a:t>
            </a:r>
            <a:r>
              <a:rPr lang="en-US" b="1" dirty="0"/>
              <a:t>:</a:t>
            </a:r>
            <a:r>
              <a:rPr lang="en-US" dirty="0"/>
              <a:t> light radius</a:t>
            </a:r>
          </a:p>
          <a:p>
            <a:pPr lvl="1"/>
            <a:r>
              <a:rPr lang="en-US" dirty="0"/>
              <a:t>Illuminated circle size can grow to anything!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26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observation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Cool?</a:t>
            </a:r>
          </a:p>
          <a:p>
            <a:pPr lvl="1"/>
            <a:r>
              <a:rPr lang="en-US" dirty="0"/>
              <a:t>Light illumination is pretty cool?</a:t>
            </a:r>
          </a:p>
          <a:p>
            <a:r>
              <a:rPr lang="en-US" dirty="0"/>
              <a:t>No Cool!</a:t>
            </a:r>
          </a:p>
          <a:p>
            <a:pPr lvl="1"/>
            <a:r>
              <a:rPr lang="en-US" dirty="0"/>
              <a:t>Very restrictive, only one light!</a:t>
            </a:r>
          </a:p>
          <a:p>
            <a:pPr lvl="1"/>
            <a:r>
              <a:rPr lang="en-US" dirty="0"/>
              <a:t>Light does not model a light bulb?!</a:t>
            </a:r>
          </a:p>
        </p:txBody>
      </p:sp>
    </p:spTree>
    <p:extLst>
      <p:ext uri="{BB962C8B-B14F-4D97-AF65-F5344CB8AC3E}">
        <p14:creationId xmlns:p14="http://schemas.microsoft.com/office/powerpoint/2010/main" val="1216810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Light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Fragment shader</a:t>
            </a:r>
            <a:br>
              <a:rPr lang="en-US" dirty="0"/>
            </a:br>
            <a:r>
              <a:rPr lang="en-US" dirty="0"/>
              <a:t>  with an Array of Light!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FCFF55-6545-43A8-8556-C06ECFEE7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90" y="1638575"/>
            <a:ext cx="6050307" cy="430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14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659" y="1690688"/>
            <a:ext cx="5210175" cy="3667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to a light bulb: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Illuminated circle boundary</a:t>
            </a:r>
          </a:p>
          <a:p>
            <a:pPr lvl="1"/>
            <a:r>
              <a:rPr lang="en-US" dirty="0"/>
              <a:t>Should be soft (gradual) </a:t>
            </a:r>
            <a:br>
              <a:rPr lang="en-US" dirty="0"/>
            </a:br>
            <a:r>
              <a:rPr lang="en-US" dirty="0"/>
              <a:t>  light energy dies off </a:t>
            </a:r>
            <a:br>
              <a:rPr lang="en-US" dirty="0"/>
            </a:br>
            <a:r>
              <a:rPr lang="en-US" dirty="0"/>
              <a:t>  according to distance</a:t>
            </a:r>
          </a:p>
          <a:p>
            <a:pPr lvl="1"/>
            <a:r>
              <a:rPr lang="en-US" dirty="0"/>
              <a:t>Distance Attenuation</a:t>
            </a:r>
          </a:p>
          <a:p>
            <a:r>
              <a:rPr lang="en-US" dirty="0"/>
              <a:t>Implementation:</a:t>
            </a:r>
          </a:p>
          <a:p>
            <a:pPr lvl="1"/>
            <a:r>
              <a:rPr lang="en-US" dirty="0"/>
              <a:t>Near/Far cutoff</a:t>
            </a:r>
          </a:p>
          <a:p>
            <a:pPr lvl="1"/>
            <a:r>
              <a:rPr lang="en-US" dirty="0"/>
              <a:t>&lt;Near: all illuminate</a:t>
            </a:r>
          </a:p>
          <a:p>
            <a:pPr lvl="1"/>
            <a:r>
              <a:rPr lang="en-US" dirty="0"/>
              <a:t>&gt;Far: no illuminate</a:t>
            </a:r>
          </a:p>
          <a:p>
            <a:pPr lvl="1"/>
            <a:r>
              <a:rPr lang="en-US" dirty="0"/>
              <a:t>In between: drops of gradually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55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8.3: Multiple Lights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i="1" dirty="0"/>
              <a:t>WASD</a:t>
            </a:r>
            <a:r>
              <a:rPr lang="en-US" b="1" dirty="0"/>
              <a:t>:</a:t>
            </a:r>
            <a:r>
              <a:rPr lang="en-US" dirty="0"/>
              <a:t> hero</a:t>
            </a:r>
          </a:p>
          <a:p>
            <a:pPr lvl="0"/>
            <a:r>
              <a:rPr lang="en-US" b="1" i="1" dirty="0"/>
              <a:t>0-3</a:t>
            </a:r>
            <a:r>
              <a:rPr lang="en-US" dirty="0"/>
              <a:t>: Select light</a:t>
            </a:r>
          </a:p>
          <a:p>
            <a:pPr lvl="0"/>
            <a:r>
              <a:rPr lang="en-US" b="1" i="1" dirty="0"/>
              <a:t>Arrow</a:t>
            </a:r>
            <a:r>
              <a:rPr lang="en-US" b="1" dirty="0"/>
              <a:t>: </a:t>
            </a:r>
            <a:r>
              <a:rPr lang="en-US" dirty="0"/>
              <a:t>Selected light</a:t>
            </a:r>
          </a:p>
          <a:p>
            <a:pPr lvl="0"/>
            <a:r>
              <a:rPr lang="en-US" b="1" i="1" dirty="0"/>
              <a:t>Z/X</a:t>
            </a:r>
            <a:r>
              <a:rPr lang="en-US" b="1" dirty="0"/>
              <a:t>:</a:t>
            </a:r>
            <a:r>
              <a:rPr lang="en-US" dirty="0"/>
              <a:t> light z position</a:t>
            </a:r>
          </a:p>
          <a:p>
            <a:pPr lvl="0"/>
            <a:r>
              <a:rPr lang="en-US" b="1" i="1" dirty="0"/>
              <a:t>C/V: </a:t>
            </a:r>
            <a:r>
              <a:rPr lang="en-US" dirty="0"/>
              <a:t>near cut-off</a:t>
            </a:r>
          </a:p>
          <a:p>
            <a:pPr lvl="0"/>
            <a:r>
              <a:rPr lang="en-US" b="1" i="1" dirty="0"/>
              <a:t>B/N</a:t>
            </a:r>
            <a:r>
              <a:rPr lang="en-US" b="1" dirty="0"/>
              <a:t>: </a:t>
            </a:r>
            <a:r>
              <a:rPr lang="en-US" dirty="0"/>
              <a:t>far cut-off</a:t>
            </a:r>
          </a:p>
          <a:p>
            <a:pPr lvl="0"/>
            <a:r>
              <a:rPr lang="en-US" b="1" i="1" dirty="0"/>
              <a:t>K/L</a:t>
            </a:r>
            <a:r>
              <a:rPr lang="en-US" dirty="0"/>
              <a:t>: intensity</a:t>
            </a:r>
          </a:p>
          <a:p>
            <a:pPr lvl="0"/>
            <a:r>
              <a:rPr lang="en-US" b="1" i="1" dirty="0"/>
              <a:t>H</a:t>
            </a:r>
            <a:r>
              <a:rPr lang="en-US" dirty="0"/>
              <a:t>: Toggles on/off</a:t>
            </a:r>
          </a:p>
          <a:p>
            <a:endParaRPr lang="en-US" b="1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549" y="1586609"/>
            <a:ext cx="5546945" cy="415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81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8.3: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build infrastructure to support multiple light sources</a:t>
            </a:r>
          </a:p>
          <a:p>
            <a:pPr lvl="1"/>
            <a:r>
              <a:rPr lang="en-US" dirty="0"/>
              <a:t>in the engine and in GLSL shaders</a:t>
            </a:r>
          </a:p>
          <a:p>
            <a:pPr lvl="0"/>
            <a:r>
              <a:rPr lang="en-US" dirty="0"/>
              <a:t>understand and examine the distance attenuation effects of light </a:t>
            </a:r>
          </a:p>
          <a:p>
            <a:pPr lvl="0"/>
            <a:r>
              <a:rPr lang="en-US" dirty="0"/>
              <a:t>experience controlling and manipulating multiple light sources in a scene</a:t>
            </a:r>
          </a:p>
        </p:txBody>
      </p:sp>
    </p:spTree>
    <p:extLst>
      <p:ext uri="{BB962C8B-B14F-4D97-AF65-F5344CB8AC3E}">
        <p14:creationId xmlns:p14="http://schemas.microsoft.com/office/powerpoint/2010/main" val="985889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8-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039" y="712883"/>
            <a:ext cx="6295360" cy="43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light_fs.glsl</a:t>
            </a:r>
            <a:r>
              <a:rPr lang="en-US" dirty="0"/>
              <a:t>: Array support!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104" y="1690688"/>
            <a:ext cx="7878056" cy="435133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76618" y="2087871"/>
            <a:ext cx="4331363" cy="80401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91125" y="3016251"/>
            <a:ext cx="4416856" cy="1201194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851249" y="3513396"/>
            <a:ext cx="2229667" cy="720347"/>
            <a:chOff x="5851249" y="3513396"/>
            <a:chExt cx="2229667" cy="720347"/>
          </a:xfrm>
        </p:grpSpPr>
        <p:sp>
          <p:nvSpPr>
            <p:cNvPr id="5" name="Rounded Rectangular Callout 4"/>
            <p:cNvSpPr/>
            <p:nvPr/>
          </p:nvSpPr>
          <p:spPr>
            <a:xfrm>
              <a:off x="5851249" y="3523114"/>
              <a:ext cx="2229667" cy="700911"/>
            </a:xfrm>
            <a:prstGeom prst="wedgeRoundRectCallout">
              <a:avLst>
                <a:gd name="adj1" fmla="val 135267"/>
                <a:gd name="adj2" fmla="val 126282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Must be the same size!</a:t>
              </a:r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5851249" y="3532832"/>
              <a:ext cx="2229667" cy="700911"/>
            </a:xfrm>
            <a:prstGeom prst="wedgeRoundRectCallout">
              <a:avLst>
                <a:gd name="adj1" fmla="val 135267"/>
                <a:gd name="adj2" fmla="val -127211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Must be the same size!</a:t>
              </a:r>
            </a:p>
          </p:txBody>
        </p:sp>
        <p:sp>
          <p:nvSpPr>
            <p:cNvPr id="11" name="Rounded Rectangular Callout 10"/>
            <p:cNvSpPr/>
            <p:nvPr/>
          </p:nvSpPr>
          <p:spPr>
            <a:xfrm>
              <a:off x="5851249" y="3513396"/>
              <a:ext cx="2229667" cy="700911"/>
            </a:xfrm>
            <a:prstGeom prst="wedgeRoundRectCallout">
              <a:avLst>
                <a:gd name="adj1" fmla="val -133136"/>
                <a:gd name="adj2" fmla="val 273711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Must be the same size!</a:t>
              </a:r>
            </a:p>
          </p:txBody>
        </p:sp>
      </p:grpSp>
      <p:sp>
        <p:nvSpPr>
          <p:cNvPr id="13" name="Rounded Rectangle 12"/>
          <p:cNvSpPr/>
          <p:nvPr/>
        </p:nvSpPr>
        <p:spPr>
          <a:xfrm>
            <a:off x="618104" y="4224024"/>
            <a:ext cx="4414813" cy="155974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18104" y="5649951"/>
            <a:ext cx="7878056" cy="398654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0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3" grpId="0" animBg="1"/>
      <p:bldP spid="13" grpId="1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Ambient Light: background light (secondary illumination)</a:t>
            </a:r>
          </a:p>
          <a:p>
            <a:r>
              <a:rPr lang="en-US" dirty="0"/>
              <a:t>Simple light sources: how energy leaves sources</a:t>
            </a:r>
          </a:p>
          <a:p>
            <a:r>
              <a:rPr lang="en-US" dirty="0"/>
              <a:t>Reflection models: how energy is reflected to the eye</a:t>
            </a:r>
          </a:p>
          <a:p>
            <a:pPr lvl="1"/>
            <a:r>
              <a:rPr lang="en-US" dirty="0"/>
              <a:t>Diffuse and Specular reflection models</a:t>
            </a:r>
          </a:p>
          <a:p>
            <a:pPr lvl="1"/>
            <a:r>
              <a:rPr lang="en-US" dirty="0"/>
              <a:t>Introduce the idea of “</a:t>
            </a:r>
            <a:r>
              <a:rPr lang="en-US" i="1" dirty="0"/>
              <a:t>material property</a:t>
            </a:r>
            <a:r>
              <a:rPr lang="en-US" dirty="0"/>
              <a:t>”</a:t>
            </a:r>
          </a:p>
          <a:p>
            <a:r>
              <a:rPr lang="en-US" dirty="0"/>
              <a:t>Light source types:</a:t>
            </a:r>
          </a:p>
          <a:p>
            <a:pPr lvl="1"/>
            <a:r>
              <a:rPr lang="en-US" dirty="0"/>
              <a:t>How to model different ways of energy leaving a source</a:t>
            </a:r>
          </a:p>
          <a:p>
            <a:r>
              <a:rPr lang="en-US" dirty="0"/>
              <a:t>Shadows: inter-object occlusion</a:t>
            </a:r>
          </a:p>
          <a:p>
            <a:pPr lvl="1"/>
            <a:r>
              <a:rPr lang="en-US" dirty="0"/>
              <a:t>A first pass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296010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588310-7EE2-4AFC-A9AB-E37264236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14" y="1301737"/>
            <a:ext cx="8852622" cy="46844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</a:t>
            </a:r>
            <a:r>
              <a:rPr lang="en-US" dirty="0" err="1"/>
              <a:t>lightEffect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58245" y="2627300"/>
            <a:ext cx="6088524" cy="230096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1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LightFS</a:t>
            </a:r>
            <a:r>
              <a:rPr lang="en-US" dirty="0"/>
              <a:t>: The Light Fragment Shader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07" y="1581333"/>
            <a:ext cx="9401175" cy="505777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636357" y="1690688"/>
            <a:ext cx="3509423" cy="1129025"/>
          </a:xfrm>
          <a:prstGeom prst="wedgeRoundRectCallout">
            <a:avLst>
              <a:gd name="adj1" fmla="val -40053"/>
              <a:gd name="adj2" fmla="val 9234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Loop control must be a constant!</a:t>
            </a:r>
          </a:p>
          <a:p>
            <a:r>
              <a:rPr lang="en-US" sz="1600" dirty="0">
                <a:solidFill>
                  <a:schemeClr val="tx1"/>
                </a:solidFill>
              </a:rPr>
              <a:t>At runtime, cannot decide how many to loop over! Must loop over lights even if they are switched-off!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419707" y="3241288"/>
            <a:ext cx="2535044" cy="282497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5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light.js: with cut-offs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Boring setter/getter: not shown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BEC75-B56A-4C45-985B-BCE901A9D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514" y="1616157"/>
            <a:ext cx="7935377" cy="267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12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LightSet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5122" y="1956207"/>
            <a:ext cx="78009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00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8-5">
            <a:extLst>
              <a:ext uri="{FF2B5EF4-FFF2-40B4-BE49-F238E27FC236}">
                <a16:creationId xmlns:a16="http://schemas.microsoft.com/office/drawing/2014/main" id="{7F859EDC-4768-4A8F-BD58-E28ABF7501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271" y="-488311"/>
            <a:ext cx="6295360" cy="43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ShaderLightAt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communicate to </a:t>
            </a:r>
            <a:r>
              <a:rPr lang="en-US" dirty="0" err="1"/>
              <a:t>LightFS</a:t>
            </a:r>
            <a:endParaRPr lang="en-US" dirty="0"/>
          </a:p>
          <a:p>
            <a:r>
              <a:rPr lang="en-US" dirty="0"/>
              <a:t>Each </a:t>
            </a:r>
            <a:r>
              <a:rPr lang="en-US" dirty="0" err="1"/>
              <a:t>ShaderLightAt</a:t>
            </a:r>
            <a:br>
              <a:rPr lang="en-US" dirty="0"/>
            </a:br>
            <a:r>
              <a:rPr lang="en-US" dirty="0"/>
              <a:t>   is connected to one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 err="1"/>
              <a:t>uLights</a:t>
            </a:r>
            <a:r>
              <a:rPr lang="en-US" dirty="0"/>
              <a:t>[] array element!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288977" y="1386682"/>
            <a:ext cx="344384" cy="2483005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7C9E6E-7EB5-432B-9E10-FA320DC7E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04" y="3926102"/>
            <a:ext cx="10078192" cy="2194445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56185AB-AD9B-430B-93B0-AB37A015D654}"/>
              </a:ext>
            </a:extLst>
          </p:cNvPr>
          <p:cNvSpPr txBox="1">
            <a:spLocks/>
          </p:cNvSpPr>
          <p:nvPr/>
        </p:nvSpPr>
        <p:spPr>
          <a:xfrm>
            <a:off x="8476342" y="5916414"/>
            <a:ext cx="3218213" cy="46468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shader_light_at.js</a:t>
            </a:r>
          </a:p>
        </p:txBody>
      </p:sp>
      <p:sp>
        <p:nvSpPr>
          <p:cNvPr id="11" name="Rounded Rectangular Callout 5">
            <a:extLst>
              <a:ext uri="{FF2B5EF4-FFF2-40B4-BE49-F238E27FC236}">
                <a16:creationId xmlns:a16="http://schemas.microsoft.com/office/drawing/2014/main" id="{E008E260-4692-43A9-8C44-29E984FD40AD}"/>
              </a:ext>
            </a:extLst>
          </p:cNvPr>
          <p:cNvSpPr/>
          <p:nvPr/>
        </p:nvSpPr>
        <p:spPr>
          <a:xfrm>
            <a:off x="9637756" y="3349104"/>
            <a:ext cx="2297875" cy="884122"/>
          </a:xfrm>
          <a:prstGeom prst="wedgeRoundRectCallout">
            <a:avLst>
              <a:gd name="adj1" fmla="val -91571"/>
              <a:gd name="adj2" fmla="val -81206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  References for one light (specific index)</a:t>
            </a:r>
          </a:p>
        </p:txBody>
      </p:sp>
    </p:spTree>
    <p:extLst>
      <p:ext uri="{BB962C8B-B14F-4D97-AF65-F5344CB8AC3E}">
        <p14:creationId xmlns:p14="http://schemas.microsoft.com/office/powerpoint/2010/main" val="2732502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8-5">
            <a:extLst>
              <a:ext uri="{FF2B5EF4-FFF2-40B4-BE49-F238E27FC236}">
                <a16:creationId xmlns:a16="http://schemas.microsoft.com/office/drawing/2014/main" id="{7F859EDC-4768-4A8F-BD58-E28ABF7501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9" r="19350" b="1"/>
          <a:stretch/>
        </p:blipFill>
        <p:spPr bwMode="auto">
          <a:xfrm>
            <a:off x="6900852" y="1395351"/>
            <a:ext cx="5077210" cy="29590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ShaderLightAt</a:t>
            </a:r>
            <a:r>
              <a:rPr lang="en-US" dirty="0"/>
              <a:t>::</a:t>
            </a:r>
            <a:r>
              <a:rPr lang="en-US" dirty="0" err="1"/>
              <a:t>loadToShader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76D99-5576-42CB-B78D-4FDDF333A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9" y="2422567"/>
            <a:ext cx="6700379" cy="3717098"/>
          </a:xfrm>
          <a:prstGeom prst="rect">
            <a:avLst/>
          </a:prstGeom>
        </p:spPr>
      </p:pic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8E470433-D473-4008-A9D5-638D9F54A990}"/>
              </a:ext>
            </a:extLst>
          </p:cNvPr>
          <p:cNvSpPr/>
          <p:nvPr/>
        </p:nvSpPr>
        <p:spPr>
          <a:xfrm>
            <a:off x="9565574" y="1977242"/>
            <a:ext cx="332509" cy="2291937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C58CAF6D-C4C3-483B-9DC0-864E429AD115}"/>
              </a:ext>
            </a:extLst>
          </p:cNvPr>
          <p:cNvSpPr/>
          <p:nvPr/>
        </p:nvSpPr>
        <p:spPr>
          <a:xfrm>
            <a:off x="781792" y="4439391"/>
            <a:ext cx="5974759" cy="1207325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56185AB-AD9B-430B-93B0-AB37A015D654}"/>
              </a:ext>
            </a:extLst>
          </p:cNvPr>
          <p:cNvSpPr txBox="1">
            <a:spLocks/>
          </p:cNvSpPr>
          <p:nvPr/>
        </p:nvSpPr>
        <p:spPr>
          <a:xfrm>
            <a:off x="6499101" y="5833287"/>
            <a:ext cx="3218213" cy="46468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shader_light_at.js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75BBAD-797E-4617-BA97-A848FCA97BD9}"/>
              </a:ext>
            </a:extLst>
          </p:cNvPr>
          <p:cNvCxnSpPr>
            <a:cxnSpLocks/>
          </p:cNvCxnSpPr>
          <p:nvPr/>
        </p:nvCxnSpPr>
        <p:spPr>
          <a:xfrm flipV="1">
            <a:off x="6756551" y="4281086"/>
            <a:ext cx="2862462" cy="1050174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ular Callout 5">
            <a:extLst>
              <a:ext uri="{FF2B5EF4-FFF2-40B4-BE49-F238E27FC236}">
                <a16:creationId xmlns:a16="http://schemas.microsoft.com/office/drawing/2014/main" id="{2F9888CC-E636-4990-9389-634D866E40C5}"/>
              </a:ext>
            </a:extLst>
          </p:cNvPr>
          <p:cNvSpPr/>
          <p:nvPr/>
        </p:nvSpPr>
        <p:spPr>
          <a:xfrm>
            <a:off x="8422065" y="4856468"/>
            <a:ext cx="1642272" cy="700055"/>
          </a:xfrm>
          <a:prstGeom prst="wedgeRoundRectCallout">
            <a:avLst>
              <a:gd name="adj1" fmla="val -33352"/>
              <a:gd name="adj2" fmla="val -80616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   loads one light (for specific index)</a:t>
            </a:r>
          </a:p>
        </p:txBody>
      </p:sp>
    </p:spTree>
    <p:extLst>
      <p:ext uri="{BB962C8B-B14F-4D97-AF65-F5344CB8AC3E}">
        <p14:creationId xmlns:p14="http://schemas.microsoft.com/office/powerpoint/2010/main" val="422489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LightShader.js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957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3921"/>
          <a:stretch/>
        </p:blipFill>
        <p:spPr>
          <a:xfrm>
            <a:off x="292215" y="1690688"/>
            <a:ext cx="7108902" cy="431482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23919" y="3100039"/>
            <a:ext cx="4978133" cy="996176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23918" y="4425601"/>
            <a:ext cx="6412925" cy="112027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460274" y="1419128"/>
            <a:ext cx="6295360" cy="4357998"/>
            <a:chOff x="6013302" y="1493469"/>
            <a:chExt cx="6295360" cy="4357998"/>
          </a:xfrm>
        </p:grpSpPr>
        <p:pic>
          <p:nvPicPr>
            <p:cNvPr id="8" name="Picture 7" descr="8-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302" y="1493469"/>
              <a:ext cx="6295360" cy="4357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ounded Rectangle 8"/>
            <p:cNvSpPr/>
            <p:nvPr/>
          </p:nvSpPr>
          <p:spPr>
            <a:xfrm>
              <a:off x="8355979" y="3293326"/>
              <a:ext cx="1910577" cy="2483005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817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839650-EA3D-474C-BA01-48F698ABA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89" y="1690688"/>
            <a:ext cx="9529909" cy="4413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LightShader.activateShader</a:t>
            </a:r>
            <a:r>
              <a:rPr lang="en-US" dirty="0"/>
              <a:t>()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240952" y="4591807"/>
            <a:ext cx="8283058" cy="1120271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6954084" y="5477042"/>
            <a:ext cx="3509423" cy="775324"/>
          </a:xfrm>
          <a:prstGeom prst="wedgeRoundRectCallout">
            <a:avLst>
              <a:gd name="adj1" fmla="val -38192"/>
              <a:gd name="adj2" fmla="val -3402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Must switch-off un-used lights! 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LightFS</a:t>
            </a:r>
            <a:r>
              <a:rPr lang="en-US" sz="1600" dirty="0">
                <a:solidFill>
                  <a:schemeClr val="tx1"/>
                </a:solidFill>
              </a:rPr>
              <a:t> will loop through all </a:t>
            </a:r>
            <a:r>
              <a:rPr lang="en-US" sz="1600" dirty="0" err="1">
                <a:solidFill>
                  <a:schemeClr val="tx1"/>
                </a:solidFill>
              </a:rPr>
              <a:t>uLights</a:t>
            </a:r>
            <a:r>
              <a:rPr lang="en-US" sz="1600" dirty="0">
                <a:solidFill>
                  <a:schemeClr val="tx1"/>
                </a:solidFill>
              </a:rPr>
              <a:t>[] for each pixel!</a:t>
            </a:r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32034719-1601-4A18-97C0-8DA96C682F39}"/>
              </a:ext>
            </a:extLst>
          </p:cNvPr>
          <p:cNvSpPr/>
          <p:nvPr/>
        </p:nvSpPr>
        <p:spPr>
          <a:xfrm>
            <a:off x="1548306" y="3152913"/>
            <a:ext cx="8830728" cy="1290445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8">
            <a:extLst>
              <a:ext uri="{FF2B5EF4-FFF2-40B4-BE49-F238E27FC236}">
                <a16:creationId xmlns:a16="http://schemas.microsoft.com/office/drawing/2014/main" id="{1DBE2579-F765-4263-B69F-A09667303FE8}"/>
              </a:ext>
            </a:extLst>
          </p:cNvPr>
          <p:cNvSpPr/>
          <p:nvPr/>
        </p:nvSpPr>
        <p:spPr>
          <a:xfrm>
            <a:off x="7678088" y="2575923"/>
            <a:ext cx="2326873" cy="790732"/>
          </a:xfrm>
          <a:prstGeom prst="wedgeRoundRectCallout">
            <a:avLst>
              <a:gd name="adj1" fmla="val -38192"/>
              <a:gd name="adj2" fmla="val -3402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Loads all defined lights to the fs shader</a:t>
            </a:r>
          </a:p>
        </p:txBody>
      </p:sp>
    </p:spTree>
    <p:extLst>
      <p:ext uri="{BB962C8B-B14F-4D97-AF65-F5344CB8AC3E}">
        <p14:creationId xmlns:p14="http://schemas.microsoft.com/office/powerpoint/2010/main" val="238561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8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31B1F2-EBFD-4C1B-875A-67BA0D4E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71" y="1919378"/>
            <a:ext cx="7076704" cy="3765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LightRenderable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751411" y="3550727"/>
            <a:ext cx="3305450" cy="50469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014722" y="4857201"/>
            <a:ext cx="6018935" cy="257167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5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lights</a:t>
            </a:r>
          </a:p>
          <a:p>
            <a:pPr lvl="1"/>
            <a:r>
              <a:rPr lang="en-US" dirty="0"/>
              <a:t>Cool!?</a:t>
            </a:r>
          </a:p>
          <a:p>
            <a:r>
              <a:rPr lang="en-US" dirty="0"/>
              <a:t>Distance attenuation: softer more gentle effects</a:t>
            </a:r>
          </a:p>
          <a:p>
            <a:pPr lvl="1"/>
            <a:r>
              <a:rPr lang="en-US" dirty="0"/>
              <a:t>More like real world?</a:t>
            </a:r>
          </a:p>
          <a:p>
            <a:r>
              <a:rPr lang="en-US" dirty="0"/>
              <a:t>The entire world appears flat!?</a:t>
            </a:r>
          </a:p>
          <a:p>
            <a:pPr lvl="1"/>
            <a:r>
              <a:rPr lang="en-US" dirty="0"/>
              <a:t>Lack of sense of object </a:t>
            </a:r>
            <a:r>
              <a:rPr lang="en-US"/>
              <a:t>geometric shape/contour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670225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Objects are visible: even when all lights are switched off</a:t>
            </a:r>
          </a:p>
          <a:p>
            <a:r>
              <a:rPr lang="en-US" dirty="0"/>
              <a:t>Reason? Secondary illumination</a:t>
            </a:r>
          </a:p>
          <a:p>
            <a:pPr lvl="1"/>
            <a:r>
              <a:rPr lang="en-US" dirty="0"/>
              <a:t>Light sources that are not directly visible to the eye</a:t>
            </a:r>
          </a:p>
          <a:p>
            <a:pPr lvl="1"/>
            <a:r>
              <a:rPr lang="en-US" dirty="0"/>
              <a:t>Objects inter-reflect lights from sources</a:t>
            </a:r>
          </a:p>
          <a:p>
            <a:r>
              <a:rPr lang="en-US" dirty="0"/>
              <a:t>Characteristics</a:t>
            </a:r>
          </a:p>
          <a:p>
            <a:pPr lvl="1"/>
            <a:r>
              <a:rPr lang="en-US" dirty="0"/>
              <a:t>Smooth illuminated results (no sharp boundaries)</a:t>
            </a:r>
          </a:p>
          <a:p>
            <a:pPr lvl="1"/>
            <a:r>
              <a:rPr lang="en-US" dirty="0"/>
              <a:t>Color bleeds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Global illumination (</a:t>
            </a:r>
            <a:r>
              <a:rPr lang="en-US" dirty="0" err="1"/>
              <a:t>Radiosity</a:t>
            </a:r>
            <a:r>
              <a:rPr lang="en-US" dirty="0"/>
              <a:t>): Expensive</a:t>
            </a:r>
          </a:p>
          <a:p>
            <a:pPr lvl="1"/>
            <a:r>
              <a:rPr lang="en-US" dirty="0"/>
              <a:t>Our solution: approximate with constant!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992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World: Objects (images) without contour!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Lack of </a:t>
            </a:r>
            <a:r>
              <a:rPr lang="en-US" i="1" dirty="0"/>
              <a:t>Normal </a:t>
            </a:r>
            <a:r>
              <a:rPr lang="en-US" dirty="0"/>
              <a:t>vector! (in 3D)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663" y="2706585"/>
            <a:ext cx="83915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957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Reflection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Defined completely by relationship between light and surface</a:t>
                </a:r>
              </a:p>
              <a:p>
                <a:pPr lvl="1"/>
                <a:r>
                  <a:rPr lang="en-US" dirty="0"/>
                  <a:t>Independent from viewer position</a:t>
                </a:r>
              </a:p>
              <a:p>
                <a:r>
                  <a:rPr lang="en-US" i="1" dirty="0"/>
                  <a:t>Relationship: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i="1" dirty="0"/>
                  <a:t> </a:t>
                </a:r>
              </a:p>
              <a:p>
                <a:pPr lvl="1"/>
                <a:r>
                  <a:rPr lang="en-US" dirty="0"/>
                  <a:t>Shines </a:t>
                </a:r>
                <a:r>
                  <a:rPr lang="en-US" b="1" i="1" dirty="0"/>
                  <a:t>directly</a:t>
                </a:r>
                <a:r>
                  <a:rPr lang="en-US" i="1" dirty="0"/>
                  <a:t> </a:t>
                </a:r>
                <a:r>
                  <a:rPr lang="en-US" dirty="0"/>
                  <a:t>on surface: Max</a:t>
                </a:r>
              </a:p>
              <a:p>
                <a:pPr lvl="1"/>
                <a:r>
                  <a:rPr lang="en-US" dirty="0"/>
                  <a:t>Shines </a:t>
                </a:r>
                <a:r>
                  <a:rPr lang="en-US" b="1" i="1" dirty="0" err="1"/>
                  <a:t>perpendicually</a:t>
                </a:r>
                <a:r>
                  <a:rPr lang="en-US" b="1" i="1" dirty="0"/>
                  <a:t> </a:t>
                </a:r>
                <a:r>
                  <a:rPr lang="en-US" dirty="0"/>
                  <a:t>on surface: Min</a:t>
                </a:r>
              </a:p>
              <a:p>
                <a:r>
                  <a:rPr lang="en-US" dirty="0"/>
                  <a:t>Note: vector directions</a:t>
                </a:r>
              </a:p>
              <a:p>
                <a:pPr lvl="1"/>
                <a:r>
                  <a:rPr lang="en-US" dirty="0"/>
                  <a:t>Point away from point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56" y="2571008"/>
            <a:ext cx="3753429" cy="275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17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vs constant color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i="1" dirty="0"/>
                  <a:t>     vs.   </a:t>
                </a:r>
                <a:r>
                  <a:rPr lang="en-US" dirty="0"/>
                  <a:t>A simple constant color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537" y="2940754"/>
            <a:ext cx="8346621" cy="185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29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in 2D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is flat!</a:t>
            </a:r>
          </a:p>
          <a:p>
            <a:r>
              <a:rPr lang="en-US" dirty="0"/>
              <a:t>Texture mapping:</a:t>
            </a:r>
          </a:p>
          <a:p>
            <a:pPr lvl="1"/>
            <a:r>
              <a:rPr lang="en-US" dirty="0"/>
              <a:t>Given a pixel position: what </a:t>
            </a:r>
            <a:r>
              <a:rPr lang="en-US" b="1" dirty="0">
                <a:solidFill>
                  <a:srgbClr val="FF0000"/>
                </a:solidFill>
              </a:rPr>
              <a:t>value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to use to represent an object’s </a:t>
            </a:r>
            <a:r>
              <a:rPr lang="en-US" b="1" dirty="0">
                <a:solidFill>
                  <a:srgbClr val="FF0000"/>
                </a:solidFill>
              </a:rPr>
              <a:t>attribute</a:t>
            </a:r>
          </a:p>
          <a:p>
            <a:r>
              <a:rPr lang="en-US" dirty="0"/>
              <a:t>Color texture mapping: </a:t>
            </a:r>
          </a:p>
          <a:p>
            <a:pPr lvl="1"/>
            <a:r>
              <a:rPr lang="en-US" dirty="0"/>
              <a:t>What </a:t>
            </a:r>
            <a:r>
              <a:rPr lang="en-US" b="1" dirty="0">
                <a:solidFill>
                  <a:srgbClr val="FF0000"/>
                </a:solidFill>
              </a:rPr>
              <a:t>color</a:t>
            </a:r>
            <a:r>
              <a:rPr lang="en-US" b="1" dirty="0"/>
              <a:t> </a:t>
            </a:r>
            <a:r>
              <a:rPr lang="en-US" dirty="0"/>
              <a:t>to use to represent an object’s </a:t>
            </a:r>
            <a:r>
              <a:rPr lang="en-US" b="1" dirty="0">
                <a:solidFill>
                  <a:srgbClr val="FF0000"/>
                </a:solidFill>
              </a:rPr>
              <a:t>appearance </a:t>
            </a:r>
            <a:r>
              <a:rPr lang="en-US" dirty="0">
                <a:solidFill>
                  <a:srgbClr val="FF0000"/>
                </a:solidFill>
              </a:rPr>
              <a:t>(material property)</a:t>
            </a:r>
          </a:p>
          <a:p>
            <a:pPr lvl="1"/>
            <a:r>
              <a:rPr lang="en-US" dirty="0"/>
              <a:t>Implementation: read 4 floats, pretend is RGBA, use a color for object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Normal texture mapping:</a:t>
            </a:r>
          </a:p>
          <a:p>
            <a:pPr lvl="1"/>
            <a:r>
              <a:rPr lang="en-US" dirty="0"/>
              <a:t>What </a:t>
            </a:r>
            <a:r>
              <a:rPr lang="en-US" b="1" dirty="0">
                <a:solidFill>
                  <a:srgbClr val="FF0000"/>
                </a:solidFill>
              </a:rPr>
              <a:t>normal vector </a:t>
            </a:r>
            <a:r>
              <a:rPr lang="en-US" dirty="0"/>
              <a:t>to use to represent an object’s </a:t>
            </a:r>
            <a:r>
              <a:rPr lang="en-US" b="1" dirty="0">
                <a:solidFill>
                  <a:srgbClr val="FF0000"/>
                </a:solidFill>
              </a:rPr>
              <a:t>geometric contour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Implementation: read 3 floats, pretend is XYZ of object surface normal!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283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402" y="543349"/>
            <a:ext cx="6287427" cy="5497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a Normal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texture maps!</a:t>
            </a:r>
          </a:p>
          <a:p>
            <a:r>
              <a:rPr lang="en-US" dirty="0"/>
              <a:t>A Color Map</a:t>
            </a:r>
          </a:p>
          <a:p>
            <a:pPr lvl="1"/>
            <a:r>
              <a:rPr lang="en-US" dirty="0"/>
              <a:t>Worked with this!</a:t>
            </a:r>
          </a:p>
          <a:p>
            <a:r>
              <a:rPr lang="en-US" dirty="0"/>
              <a:t>A Normal Texture Map</a:t>
            </a:r>
          </a:p>
          <a:p>
            <a:pPr lvl="1"/>
            <a:r>
              <a:rPr lang="en-US" dirty="0"/>
              <a:t>Drawn explicitly by artists</a:t>
            </a:r>
          </a:p>
          <a:p>
            <a:pPr lvl="1"/>
            <a:r>
              <a:rPr lang="en-US" dirty="0"/>
              <a:t>Computed/Approximated: e.g., </a:t>
            </a:r>
            <a:br>
              <a:rPr lang="en-US" dirty="0"/>
            </a:br>
            <a:r>
              <a:rPr lang="en-US" dirty="0">
                <a:hlinkClick r:id="rId3"/>
              </a:rPr>
              <a:t>http://cpetry.github.io/NormalMap-Online/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9903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normal elements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24" y="2977530"/>
            <a:ext cx="6312480" cy="259199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79752" y="926966"/>
            <a:ext cx="49769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78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… </m:t>
                    </m:r>
                  </m:oMath>
                </a14:m>
                <a:r>
                  <a:rPr lang="en-US" dirty="0"/>
                  <a:t>Normal map: 3 floats texel  T = (x, y, z)</a:t>
                </a:r>
              </a:p>
              <a:p>
                <a:pPr lvl="1"/>
                <a:r>
                  <a:rPr lang="en-US" dirty="0"/>
                  <a:t>Each is normalized range (0 to 1)</a:t>
                </a:r>
              </a:p>
              <a:p>
                <a:pPr lvl="1"/>
                <a:r>
                  <a:rPr lang="en-US" dirty="0"/>
                  <a:t>Transform into -1 to +1: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US" dirty="0"/>
                  <a:t> = 2 * [ T – (0.5, 0.5, 0.5) ]</a:t>
                </a:r>
              </a:p>
              <a:p>
                <a:pPr lvl="1"/>
                <a:r>
                  <a:rPr lang="en-US" dirty="0"/>
                  <a:t>Know how to sample a texture based on UV values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dirty="0"/>
                  <a:t> computed using light source and fragment positions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dirty="0"/>
                  <a:t> : this is the </a:t>
                </a:r>
              </a:p>
              <a:p>
                <a:pPr lvl="1"/>
                <a:r>
                  <a:rPr lang="en-US" dirty="0"/>
                  <a:t>Diffuse computation </a:t>
                </a:r>
              </a:p>
              <a:p>
                <a:pPr lvl="1"/>
                <a:r>
                  <a:rPr lang="en-US" dirty="0"/>
                  <a:t>Diffuse term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1427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8.4: Normal Maps and </a:t>
            </a:r>
            <a:r>
              <a:rPr lang="en-US" dirty="0" err="1"/>
              <a:t>Illum</a:t>
            </a:r>
            <a:r>
              <a:rPr lang="en-US" dirty="0"/>
              <a:t> Shaders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318" y="1987889"/>
            <a:ext cx="5811919" cy="418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870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8.4: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To understand and work with normal maps</a:t>
                </a:r>
              </a:p>
              <a:p>
                <a:pPr lvl="0"/>
                <a:r>
                  <a:rPr lang="en-US" dirty="0"/>
                  <a:t>To implement normal maps as textures in the game engine</a:t>
                </a:r>
              </a:p>
              <a:p>
                <a:pPr lvl="0"/>
                <a:r>
                  <a:rPr lang="en-US" dirty="0"/>
                  <a:t>To implement GLSL shaders that support diffuse component illumination</a:t>
                </a:r>
              </a:p>
              <a:p>
                <a:pPr lvl="0"/>
                <a:r>
                  <a:rPr lang="en-US" dirty="0"/>
                  <a:t>To examine the diffuse component illumination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580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8.4: Normal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4"/>
            <a:endParaRPr lang="en-US" dirty="0"/>
          </a:p>
          <a:p>
            <a:r>
              <a:rPr lang="en-US" dirty="0"/>
              <a:t>Drawn by artist: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Generated on-line (</a:t>
            </a:r>
            <a:r>
              <a:rPr lang="en-US" dirty="0">
                <a:hlinkClick r:id="rId2"/>
              </a:rPr>
              <a:t>http://cpetry.github.io/NormalMap-Online/</a:t>
            </a:r>
            <a:r>
              <a:rPr lang="en-US" dirty="0"/>
              <a:t> 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78" y="622668"/>
            <a:ext cx="2813690" cy="28136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187" y="622668"/>
            <a:ext cx="2813690" cy="28136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28" y="4343086"/>
            <a:ext cx="4134357" cy="20671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851" y="4343464"/>
            <a:ext cx="4133601" cy="2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3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i="1" dirty="0"/>
              <a:t>LMB</a:t>
            </a:r>
            <a:r>
              <a:rPr lang="en-US" b="1" dirty="0"/>
              <a:t>:</a:t>
            </a:r>
            <a:r>
              <a:rPr lang="en-US" dirty="0"/>
              <a:t> Increases</a:t>
            </a:r>
            <a:br>
              <a:rPr lang="en-US" dirty="0"/>
            </a:br>
            <a:r>
              <a:rPr lang="en-US" dirty="0"/>
              <a:t>global red ambient</a:t>
            </a:r>
          </a:p>
          <a:p>
            <a:pPr lvl="0"/>
            <a:endParaRPr lang="en-US" b="1" i="1" dirty="0"/>
          </a:p>
          <a:p>
            <a:pPr lvl="0"/>
            <a:r>
              <a:rPr lang="en-US" b="1" i="1" dirty="0"/>
              <a:t>MMB</a:t>
            </a:r>
            <a:r>
              <a:rPr lang="en-US" b="1" dirty="0"/>
              <a:t>:</a:t>
            </a:r>
            <a:r>
              <a:rPr lang="en-US" dirty="0"/>
              <a:t> Decreases </a:t>
            </a:r>
            <a:br>
              <a:rPr lang="en-US" dirty="0"/>
            </a:br>
            <a:r>
              <a:rPr lang="en-US" dirty="0"/>
              <a:t>global red ambient</a:t>
            </a:r>
          </a:p>
          <a:p>
            <a:pPr lvl="0"/>
            <a:endParaRPr lang="en-US" b="1" i="1" dirty="0"/>
          </a:p>
          <a:p>
            <a:pPr lvl="0"/>
            <a:r>
              <a:rPr lang="en-US" b="1" i="1" dirty="0"/>
              <a:t>Left/right arrow keys</a:t>
            </a:r>
            <a:r>
              <a:rPr lang="en-US" b="1" dirty="0"/>
              <a:t>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Decrease/increase </a:t>
            </a:r>
            <a:br>
              <a:rPr lang="en-US" dirty="0"/>
            </a:br>
            <a:r>
              <a:rPr lang="en-US" dirty="0"/>
              <a:t>global ambient intensity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8.1: Global Ambient Project</a:t>
            </a:r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8150" y="1647496"/>
            <a:ext cx="64515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384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GLSL shader: </a:t>
            </a:r>
            <a:r>
              <a:rPr lang="en-US" dirty="0"/>
              <a:t>to sample Normal and Color texture maps</a:t>
            </a:r>
          </a:p>
          <a:p>
            <a:r>
              <a:rPr lang="en-US" b="1" dirty="0" err="1"/>
              <a:t>IllumShader</a:t>
            </a:r>
            <a:r>
              <a:rPr lang="en-US" b="1" dirty="0"/>
              <a:t>: </a:t>
            </a:r>
            <a:r>
              <a:rPr lang="en-US" dirty="0"/>
              <a:t>to pass in the appropriate info</a:t>
            </a:r>
          </a:p>
          <a:p>
            <a:pPr lvl="1"/>
            <a:r>
              <a:rPr lang="en-US" b="1" dirty="0" err="1"/>
              <a:t>TextureShader</a:t>
            </a:r>
            <a:r>
              <a:rPr lang="en-US" dirty="0"/>
              <a:t>: updated to work with 2 texture maps simultaneously </a:t>
            </a:r>
          </a:p>
          <a:p>
            <a:r>
              <a:rPr lang="en-US" b="1" dirty="0" err="1"/>
              <a:t>IllumRenderable</a:t>
            </a:r>
            <a:r>
              <a:rPr lang="en-US" b="1" dirty="0"/>
              <a:t>: </a:t>
            </a:r>
            <a:r>
              <a:rPr lang="en-US" dirty="0"/>
              <a:t>to support man instances of Renderable objects</a:t>
            </a:r>
          </a:p>
          <a:p>
            <a:r>
              <a:rPr lang="en-US" b="1" dirty="0"/>
              <a:t>Engine </a:t>
            </a:r>
            <a:r>
              <a:rPr lang="en-US" dirty="0"/>
              <a:t>update: </a:t>
            </a:r>
          </a:p>
          <a:p>
            <a:pPr lvl="1"/>
            <a:r>
              <a:rPr lang="en-US" b="1" dirty="0" err="1"/>
              <a:t>DefaultResource</a:t>
            </a:r>
            <a:r>
              <a:rPr lang="en-US" dirty="0"/>
              <a:t>: define new instance of </a:t>
            </a:r>
            <a:r>
              <a:rPr lang="en-US" dirty="0" err="1"/>
              <a:t>IllumShader</a:t>
            </a:r>
            <a:endParaRPr lang="en-US" dirty="0"/>
          </a:p>
          <a:p>
            <a:pPr lvl="1"/>
            <a:r>
              <a:rPr lang="en-US" b="1" dirty="0"/>
              <a:t>Texture: </a:t>
            </a:r>
            <a:r>
              <a:rPr lang="en-US" dirty="0"/>
              <a:t>support work with 2 texture maps simultaneously</a:t>
            </a:r>
          </a:p>
          <a:p>
            <a:r>
              <a:rPr lang="en-US" b="1" dirty="0"/>
              <a:t>Testing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41474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GLSL Illumination Shader: </a:t>
            </a:r>
            <a:r>
              <a:rPr lang="en-US" dirty="0" err="1"/>
              <a:t>illum_fs.glsl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new sampler2D (for normal map):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22" y="2459243"/>
            <a:ext cx="6953250" cy="239077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995921" y="3259777"/>
            <a:ext cx="4800747" cy="33579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7215625" y="2324306"/>
            <a:ext cx="2029590" cy="63343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err="1"/>
              <a:t>illum_fs.glsl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124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97E6F8-906D-4BE2-BBC4-47C3F230B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0625"/>
            <a:ext cx="8362144" cy="5552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Illum_fs.glsl</a:t>
            </a:r>
            <a:r>
              <a:rPr lang="en-US" dirty="0"/>
              <a:t>: </a:t>
            </a:r>
            <a:r>
              <a:rPr lang="en-US" dirty="0" err="1"/>
              <a:t>LightEffect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660174" y="1517448"/>
            <a:ext cx="1615935" cy="443973"/>
          </a:xfrm>
          <a:prstGeom prst="wedgeRoundRectCallout">
            <a:avLst>
              <a:gd name="adj1" fmla="val -65142"/>
              <a:gd name="adj2" fmla="val -5181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New parameter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574473" y="1320935"/>
            <a:ext cx="902524" cy="300047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5468141" y="5465228"/>
            <a:ext cx="2013314" cy="443973"/>
          </a:xfrm>
          <a:prstGeom prst="wedgeRoundRectCallout">
            <a:avLst>
              <a:gd name="adj1" fmla="val -68487"/>
              <a:gd name="adj2" fmla="val 24418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Diffuse computation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81392" y="5404511"/>
            <a:ext cx="3724998" cy="50469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7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Illum_fs.glsl</a:t>
            </a:r>
            <a:r>
              <a:rPr lang="en-US" dirty="0"/>
              <a:t>::main() sample of Normal Texture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79" y="1846331"/>
            <a:ext cx="10515600" cy="4107518"/>
          </a:xfrm>
        </p:spPr>
      </p:pic>
      <p:sp>
        <p:nvSpPr>
          <p:cNvPr id="7" name="Rounded Rectangular Callout 6"/>
          <p:cNvSpPr/>
          <p:nvPr/>
        </p:nvSpPr>
        <p:spPr>
          <a:xfrm>
            <a:off x="6505757" y="2596461"/>
            <a:ext cx="2703093" cy="451539"/>
          </a:xfrm>
          <a:prstGeom prst="wedgeRoundRectCallout">
            <a:avLst>
              <a:gd name="adj1" fmla="val -59610"/>
              <a:gd name="adj2" fmla="val -5457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Read from normal map using same UV as color texture map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89561" y="2213840"/>
            <a:ext cx="5162081" cy="50342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089561" y="2872902"/>
            <a:ext cx="3553775" cy="927369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4900095" y="3346591"/>
            <a:ext cx="2703093" cy="451539"/>
          </a:xfrm>
          <a:prstGeom prst="wedgeRoundRectCallout">
            <a:avLst>
              <a:gd name="adj1" fmla="val -59610"/>
              <a:gd name="adj2" fmla="val -5457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May need to flip y-direction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53638" y="5104302"/>
            <a:ext cx="4049885" cy="258882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/>
          <p:cNvSpPr/>
          <p:nvPr/>
        </p:nvSpPr>
        <p:spPr>
          <a:xfrm>
            <a:off x="6368971" y="4650220"/>
            <a:ext cx="3086313" cy="451539"/>
          </a:xfrm>
          <a:prstGeom prst="wedgeRoundRectCallout">
            <a:avLst>
              <a:gd name="adj1" fmla="val -60871"/>
              <a:gd name="adj2" fmla="val 40217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Use in </a:t>
            </a:r>
            <a:r>
              <a:rPr lang="en-US" sz="1600" dirty="0" err="1">
                <a:solidFill>
                  <a:schemeClr val="tx1"/>
                </a:solidFill>
              </a:rPr>
              <a:t>LightEffect</a:t>
            </a:r>
            <a:r>
              <a:rPr lang="en-US" sz="1600" dirty="0">
                <a:solidFill>
                  <a:schemeClr val="tx1"/>
                </a:solidFill>
              </a:rPr>
              <a:t>() computation</a:t>
            </a:r>
          </a:p>
        </p:txBody>
      </p:sp>
    </p:spTree>
    <p:extLst>
      <p:ext uri="{BB962C8B-B14F-4D97-AF65-F5344CB8AC3E}">
        <p14:creationId xmlns:p14="http://schemas.microsoft.com/office/powerpoint/2010/main" val="150284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238C3A-413D-47EB-B2EF-091444630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77814"/>
            <a:ext cx="7324602" cy="25160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Illum_shader.js: conduit to the </a:t>
            </a:r>
            <a:r>
              <a:rPr lang="en-US" dirty="0" err="1"/>
              <a:t>NormalMap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8605716" y="4182895"/>
            <a:ext cx="3417671" cy="1038900"/>
          </a:xfrm>
          <a:prstGeom prst="wedgeRoundRectCallout">
            <a:avLst>
              <a:gd name="adj1" fmla="val -56297"/>
              <a:gd name="adj2" fmla="val 7361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Texture unit 1: used for normal map. GLSL: can have many units active at the same time (e.g., 32 units active at the same time!)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93262" y="5311302"/>
            <a:ext cx="7198466" cy="364787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59974-7EDA-416C-9317-637FD19D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51" y="1522171"/>
            <a:ext cx="8142514" cy="2118528"/>
          </a:xfrm>
          <a:prstGeom prst="rect">
            <a:avLst/>
          </a:prstGeom>
        </p:spPr>
      </p:pic>
      <p:sp>
        <p:nvSpPr>
          <p:cNvPr id="10" name="Rounded Rectangle 6">
            <a:extLst>
              <a:ext uri="{FF2B5EF4-FFF2-40B4-BE49-F238E27FC236}">
                <a16:creationId xmlns:a16="http://schemas.microsoft.com/office/drawing/2014/main" id="{D62AF5BB-24FC-4776-AB9E-B3FF86EC0854}"/>
              </a:ext>
            </a:extLst>
          </p:cNvPr>
          <p:cNvSpPr/>
          <p:nvPr/>
        </p:nvSpPr>
        <p:spPr>
          <a:xfrm>
            <a:off x="1595044" y="3096283"/>
            <a:ext cx="7299574" cy="364787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9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62AF3C-5668-4F3B-8D89-7E91C222C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2563"/>
            <a:ext cx="8189822" cy="5087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IllumRenderable</a:t>
            </a:r>
            <a:r>
              <a:rPr lang="en-US" dirty="0"/>
              <a:t>: for Renderable objects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512428" y="2757897"/>
            <a:ext cx="4030190" cy="525293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660491" y="5250705"/>
            <a:ext cx="5544462" cy="28858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9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core/shader_resources.js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IllumShader</a:t>
            </a:r>
            <a:endParaRPr lang="en-US" dirty="0"/>
          </a:p>
          <a:p>
            <a:r>
              <a:rPr lang="en-US" dirty="0"/>
              <a:t>Can still reuse </a:t>
            </a:r>
            <a:r>
              <a:rPr lang="en-US" dirty="0" err="1"/>
              <a:t>kTextureVS</a:t>
            </a:r>
            <a:endParaRPr lang="en-US" dirty="0"/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Remember to </a:t>
            </a:r>
            <a:r>
              <a:rPr lang="en-US" dirty="0" err="1"/>
              <a:t>cleanUp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B68B0E-8B61-401B-8DBF-8B95462D79C5}"/>
              </a:ext>
            </a:extLst>
          </p:cNvPr>
          <p:cNvGrpSpPr/>
          <p:nvPr/>
        </p:nvGrpSpPr>
        <p:grpSpPr>
          <a:xfrm>
            <a:off x="4950093" y="1532138"/>
            <a:ext cx="7002422" cy="2596795"/>
            <a:chOff x="1138113" y="3046241"/>
            <a:chExt cx="7002422" cy="25967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6F8158-DF4F-4D49-AA00-2DE899C7E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8113" y="3046241"/>
              <a:ext cx="7002422" cy="2298816"/>
            </a:xfrm>
            <a:prstGeom prst="rect">
              <a:avLst/>
            </a:prstGeom>
          </p:spPr>
        </p:pic>
        <p:sp>
          <p:nvSpPr>
            <p:cNvPr id="5" name="Rounded Rectangular Callout 4"/>
            <p:cNvSpPr/>
            <p:nvPr/>
          </p:nvSpPr>
          <p:spPr>
            <a:xfrm>
              <a:off x="4163050" y="5316281"/>
              <a:ext cx="3466106" cy="326755"/>
            </a:xfrm>
            <a:prstGeom prst="wedgeRoundRectCallout">
              <a:avLst>
                <a:gd name="adj1" fmla="val -31651"/>
                <a:gd name="adj2" fmla="val -107783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Again! Using </a:t>
              </a:r>
              <a:r>
                <a:rPr lang="en-US" sz="1600" dirty="0" err="1">
                  <a:solidFill>
                    <a:schemeClr val="tx1"/>
                  </a:solidFill>
                </a:rPr>
                <a:t>kTextureVS</a:t>
              </a:r>
              <a:r>
                <a:rPr lang="en-US" sz="1600" dirty="0">
                  <a:solidFill>
                    <a:schemeClr val="tx1"/>
                  </a:solidFill>
                </a:rPr>
                <a:t> vertex shader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541591" y="4773197"/>
              <a:ext cx="5615594" cy="302658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2270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8.1: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experience the effects of ambient lighting </a:t>
            </a:r>
          </a:p>
          <a:p>
            <a:r>
              <a:rPr lang="en-US" dirty="0"/>
              <a:t>understand how to implement a simple global ambient across a scene</a:t>
            </a:r>
          </a:p>
          <a:p>
            <a:r>
              <a:rPr lang="en-US" dirty="0" err="1"/>
              <a:t>refamiliarize</a:t>
            </a:r>
            <a:r>
              <a:rPr lang="en-US" dirty="0"/>
              <a:t> with the Shader/Renderable pair structure to interface to GLSL shaders and the game engine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49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our GLSL Shader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CPU to VS: transform to NDC</a:t>
            </a:r>
          </a:p>
          <a:p>
            <a:pPr lvl="2"/>
            <a:r>
              <a:rPr lang="en-US" dirty="0"/>
              <a:t>Vertex and Texture coordinates</a:t>
            </a:r>
          </a:p>
          <a:p>
            <a:pPr lvl="2"/>
            <a:r>
              <a:rPr lang="en-US" dirty="0"/>
              <a:t>Model + Camera </a:t>
            </a:r>
            <a:r>
              <a:rPr lang="en-US" dirty="0" err="1"/>
              <a:t>Xforms</a:t>
            </a:r>
            <a:endParaRPr lang="en-US" dirty="0"/>
          </a:p>
          <a:p>
            <a:r>
              <a:rPr lang="en-US" dirty="0"/>
              <a:t>CPU to FS: compute pixel colors</a:t>
            </a:r>
          </a:p>
          <a:p>
            <a:pPr lvl="2"/>
            <a:r>
              <a:rPr lang="en-US" dirty="0"/>
              <a:t>Pixel Color + texture sampler</a:t>
            </a:r>
          </a:p>
          <a:p>
            <a:r>
              <a:rPr lang="en-US" dirty="0"/>
              <a:t>VS to FS </a:t>
            </a:r>
          </a:p>
          <a:p>
            <a:pPr lvl="2"/>
            <a:r>
              <a:rPr lang="en-US" dirty="0"/>
              <a:t>What is “</a:t>
            </a:r>
            <a:r>
              <a:rPr lang="en-US" b="1" dirty="0"/>
              <a:t>varying</a:t>
            </a:r>
            <a:r>
              <a:rPr lang="en-US" dirty="0"/>
              <a:t>”?</a:t>
            </a:r>
          </a:p>
          <a:p>
            <a:pPr lvl="2"/>
            <a:r>
              <a:rPr lang="en-US" dirty="0" err="1"/>
              <a:t>gl_Position</a:t>
            </a:r>
            <a:r>
              <a:rPr lang="en-US" dirty="0"/>
              <a:t> + </a:t>
            </a:r>
            <a:r>
              <a:rPr lang="en-US" dirty="0" err="1"/>
              <a:t>vTexCoord</a:t>
            </a:r>
            <a:endParaRPr lang="en-US" dirty="0"/>
          </a:p>
          <a:p>
            <a:r>
              <a:rPr lang="en-US" dirty="0"/>
              <a:t>Shader hierarchy</a:t>
            </a:r>
          </a:p>
          <a:p>
            <a:pPr lvl="2"/>
            <a:r>
              <a:rPr lang="en-US" dirty="0"/>
              <a:t>Interface (pass information) to GLSL</a:t>
            </a:r>
          </a:p>
          <a:p>
            <a:r>
              <a:rPr lang="en-US" dirty="0"/>
              <a:t>Renderable hierarchy</a:t>
            </a:r>
          </a:p>
          <a:p>
            <a:pPr lvl="2"/>
            <a:r>
              <a:rPr lang="en-US" dirty="0"/>
              <a:t>Allows game programmer to associate per-instance parameters </a:t>
            </a:r>
          </a:p>
          <a:p>
            <a:pPr lvl="2"/>
            <a:r>
              <a:rPr lang="en-US" dirty="0"/>
              <a:t>e.g., </a:t>
            </a:r>
            <a:r>
              <a:rPr lang="en-US" dirty="0" err="1"/>
              <a:t>xform</a:t>
            </a:r>
            <a:r>
              <a:rPr lang="en-US" dirty="0"/>
              <a:t>, texture, sprite info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26930" y="2734596"/>
            <a:ext cx="5177416" cy="643934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9AF94-E092-462D-BD07-4DF332CA5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40" y="1651264"/>
            <a:ext cx="5511897" cy="345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0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 Shaders: </a:t>
            </a:r>
            <a:r>
              <a:rPr lang="en-US" dirty="0" err="1"/>
              <a:t>SimpleFS</a:t>
            </a:r>
            <a:r>
              <a:rPr lang="en-US" dirty="0"/>
              <a:t>/</a:t>
            </a:r>
            <a:r>
              <a:rPr lang="en-US" dirty="0" err="1"/>
              <a:t>TextureFS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 intensity and color (for convenience)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099"/>
          <a:stretch/>
        </p:blipFill>
        <p:spPr>
          <a:xfrm>
            <a:off x="85663" y="2232562"/>
            <a:ext cx="7721713" cy="1568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883" y="3663404"/>
            <a:ext cx="8324850" cy="336232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93204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2317</TotalTime>
  <Words>2089</Words>
  <Application>Microsoft Office PowerPoint</Application>
  <PresentationFormat>Widescreen</PresentationFormat>
  <Paragraphs>360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Wingdings</vt:lpstr>
      <vt:lpstr>Office Theme</vt:lpstr>
      <vt:lpstr>Chapter 8</vt:lpstr>
      <vt:lpstr>This Chapter</vt:lpstr>
      <vt:lpstr>Illumination Model</vt:lpstr>
      <vt:lpstr>Pathway of learning</vt:lpstr>
      <vt:lpstr>Ambient Light</vt:lpstr>
      <vt:lpstr>8.1: Global Ambient Project</vt:lpstr>
      <vt:lpstr>8.1: Goals</vt:lpstr>
      <vt:lpstr>Review our GLSL Shader implementation</vt:lpstr>
      <vt:lpstr>Fragment Shaders: SimpleFS/TextureFS</vt:lpstr>
      <vt:lpstr>Engine module: default resources</vt:lpstr>
      <vt:lpstr>SimpleShader: to pass global intensity/color</vt:lpstr>
      <vt:lpstr>Testing</vt:lpstr>
      <vt:lpstr>Observations</vt:lpstr>
      <vt:lpstr>Light Source: Source of energy!</vt:lpstr>
      <vt:lpstr>Point Light</vt:lpstr>
      <vt:lpstr>Parameters of a light:</vt:lpstr>
      <vt:lpstr>Implementation of light</vt:lpstr>
      <vt:lpstr>8.2: Simple Light Shader Project</vt:lpstr>
      <vt:lpstr>8.2: Goals</vt:lpstr>
      <vt:lpstr>GLSL Fragment Shader: light_fs.glsl</vt:lpstr>
      <vt:lpstr>LightFS: the main()</vt:lpstr>
      <vt:lpstr>Define the Light object</vt:lpstr>
      <vt:lpstr>light_shader.js</vt:lpstr>
      <vt:lpstr>LightShader.activateShader()</vt:lpstr>
      <vt:lpstr>LightRenderable: for Game Programmer </vt:lpstr>
      <vt:lpstr>LightRenderable: draw and setLight</vt:lpstr>
      <vt:lpstr>core/shader_resoruces.js</vt:lpstr>
      <vt:lpstr>Pixel Space!! (From WC)</vt:lpstr>
      <vt:lpstr>Computation in Pixel Space!</vt:lpstr>
      <vt:lpstr>camera_xform.js: transform support</vt:lpstr>
      <vt:lpstr>Objects in MyGame … </vt:lpstr>
      <vt:lpstr>Testing the light with MyGme</vt:lpstr>
      <vt:lpstr>Observe:</vt:lpstr>
      <vt:lpstr>More observation</vt:lpstr>
      <vt:lpstr>Multiple Light Sources</vt:lpstr>
      <vt:lpstr>Compare to a light bulb:</vt:lpstr>
      <vt:lpstr>8.3: Multiple Lights Project</vt:lpstr>
      <vt:lpstr>8.3: Goals</vt:lpstr>
      <vt:lpstr>light_fs.glsl: Array support!</vt:lpstr>
      <vt:lpstr>Compute lightEffect</vt:lpstr>
      <vt:lpstr>LightFS: The Light Fragment Shader</vt:lpstr>
      <vt:lpstr>light.js: with cut-offs</vt:lpstr>
      <vt:lpstr>LightSet</vt:lpstr>
      <vt:lpstr>ShaderLightAt</vt:lpstr>
      <vt:lpstr>ShaderLightAt::loadToShader()</vt:lpstr>
      <vt:lpstr>LightShader.js</vt:lpstr>
      <vt:lpstr>LightShader.activateShader()</vt:lpstr>
      <vt:lpstr>LightRenderable</vt:lpstr>
      <vt:lpstr>Observation:</vt:lpstr>
      <vt:lpstr>2D World: Objects (images) without contour!</vt:lpstr>
      <vt:lpstr>Diffuse Reflection </vt:lpstr>
      <vt:lpstr>Diffuse vs constant color</vt:lpstr>
      <vt:lpstr>Implementation in 2D world</vt:lpstr>
      <vt:lpstr>Working with a Normal Map</vt:lpstr>
      <vt:lpstr>Surface normal elements</vt:lpstr>
      <vt:lpstr>Details</vt:lpstr>
      <vt:lpstr>8.4: Normal Maps and Illum Shaders Project</vt:lpstr>
      <vt:lpstr>8.4: Goals</vt:lpstr>
      <vt:lpstr>8.4: Normal maps</vt:lpstr>
      <vt:lpstr>Implementation overview</vt:lpstr>
      <vt:lpstr>GLSL Illumination Shader: illum_fs.glsl</vt:lpstr>
      <vt:lpstr>Illum_fs.glsl: LightEffect</vt:lpstr>
      <vt:lpstr>Illum_fs.glsl::main() sample of Normal Texture</vt:lpstr>
      <vt:lpstr>Illum_shader.js: conduit to the NormalMap</vt:lpstr>
      <vt:lpstr>IllumRenderable: for Renderable objects</vt:lpstr>
      <vt:lpstr>core/shader_resources.js</vt:lpstr>
    </vt:vector>
  </TitlesOfParts>
  <Company>UWB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Sung</dc:creator>
  <cp:lastModifiedBy>Kelvin Sung</cp:lastModifiedBy>
  <cp:revision>1278</cp:revision>
  <dcterms:created xsi:type="dcterms:W3CDTF">2015-10-15T20:24:08Z</dcterms:created>
  <dcterms:modified xsi:type="dcterms:W3CDTF">2022-01-16T01:28:29Z</dcterms:modified>
</cp:coreProperties>
</file>